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sldIdLst>
    <p:sldId id="256" r:id="rId2"/>
    <p:sldId id="349" r:id="rId3"/>
    <p:sldId id="363" r:id="rId4"/>
    <p:sldId id="272" r:id="rId5"/>
    <p:sldId id="350" r:id="rId6"/>
    <p:sldId id="335" r:id="rId7"/>
    <p:sldId id="378" r:id="rId8"/>
    <p:sldId id="351" r:id="rId9"/>
    <p:sldId id="361" r:id="rId10"/>
    <p:sldId id="367" r:id="rId11"/>
    <p:sldId id="358" r:id="rId12"/>
    <p:sldId id="334" r:id="rId13"/>
    <p:sldId id="359" r:id="rId14"/>
    <p:sldId id="360" r:id="rId15"/>
    <p:sldId id="365" r:id="rId16"/>
    <p:sldId id="364" r:id="rId17"/>
    <p:sldId id="366" r:id="rId18"/>
    <p:sldId id="331" r:id="rId19"/>
    <p:sldId id="337" r:id="rId20"/>
    <p:sldId id="338" r:id="rId21"/>
    <p:sldId id="362" r:id="rId22"/>
    <p:sldId id="368" r:id="rId23"/>
    <p:sldId id="352" r:id="rId24"/>
    <p:sldId id="332" r:id="rId25"/>
    <p:sldId id="353" r:id="rId26"/>
    <p:sldId id="355" r:id="rId27"/>
    <p:sldId id="375" r:id="rId28"/>
    <p:sldId id="333" r:id="rId29"/>
    <p:sldId id="357" r:id="rId30"/>
    <p:sldId id="356" r:id="rId31"/>
    <p:sldId id="379" r:id="rId32"/>
    <p:sldId id="380" r:id="rId33"/>
    <p:sldId id="384" r:id="rId34"/>
    <p:sldId id="370" r:id="rId35"/>
    <p:sldId id="383" r:id="rId36"/>
    <p:sldId id="371" r:id="rId37"/>
    <p:sldId id="385" r:id="rId38"/>
    <p:sldId id="381" r:id="rId39"/>
    <p:sldId id="386" r:id="rId40"/>
    <p:sldId id="388" r:id="rId41"/>
    <p:sldId id="387" r:id="rId42"/>
    <p:sldId id="377" r:id="rId43"/>
    <p:sldId id="342" r:id="rId44"/>
    <p:sldId id="389" r:id="rId45"/>
    <p:sldId id="376" r:id="rId46"/>
    <p:sldId id="336" r:id="rId47"/>
    <p:sldId id="390" r:id="rId48"/>
    <p:sldId id="391" r:id="rId49"/>
    <p:sldId id="394" r:id="rId50"/>
    <p:sldId id="339" r:id="rId51"/>
    <p:sldId id="392" r:id="rId52"/>
    <p:sldId id="344" r:id="rId53"/>
    <p:sldId id="393" r:id="rId54"/>
    <p:sldId id="373" r:id="rId55"/>
    <p:sldId id="395" r:id="rId56"/>
    <p:sldId id="345" r:id="rId57"/>
    <p:sldId id="397" r:id="rId58"/>
    <p:sldId id="329" r:id="rId59"/>
    <p:sldId id="382" r:id="rId60"/>
    <p:sldId id="268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6120" autoAdjust="0"/>
  </p:normalViewPr>
  <p:slideViewPr>
    <p:cSldViewPr snapToGrid="0">
      <p:cViewPr varScale="1">
        <p:scale>
          <a:sx n="87" d="100"/>
          <a:sy n="87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4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15:55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15:56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15:56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15:56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15:56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15:56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15:55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Szerver GIS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Szkriptírás</a:t>
            </a:r>
            <a:r>
              <a:rPr lang="hu-HU">
                <a:solidFill>
                  <a:srgbClr val="003300"/>
                </a:solidFill>
                <a:latin typeface="Arial Narrow" panose="020B0606020202030204" pitchFamily="34" charset="0"/>
              </a:rPr>
              <a:t> weblapokhoz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Szkriptírás</a:t>
            </a:r>
            <a:r>
              <a:rPr lang="hu-HU" dirty="0"/>
              <a:t> weblapokhoz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Szerver GIS</a:t>
            </a:r>
          </a:p>
          <a:p>
            <a:r>
              <a:rPr lang="hu-HU" dirty="0"/>
              <a:t>2023.10.04.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események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elemmel több esemény is történhet</a:t>
            </a:r>
          </a:p>
          <a:p>
            <a:pPr lvl="1"/>
            <a:r>
              <a:rPr lang="hu-HU" dirty="0"/>
              <a:t>ezek közül néhányat lekezelünk</a:t>
            </a:r>
          </a:p>
          <a:p>
            <a:pPr lvl="1"/>
            <a:r>
              <a:rPr lang="hu-HU" dirty="0"/>
              <a:t>a többit figyelmen kívül hagyja a böngésző</a:t>
            </a:r>
          </a:p>
          <a:p>
            <a:pPr lvl="1"/>
            <a:r>
              <a:rPr lang="hu-HU" dirty="0"/>
              <a:t>értsd: nem történik semmi a szokásos dolgokon (pl. egérmutató megváltozása) túl</a:t>
            </a:r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input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 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button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 value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Klikk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 ide!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 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alert("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Rákattintottál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.");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 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onmouseleave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alert("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Elvitted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egeret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.");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 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/&gt;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22400"/>
            <a:ext cx="10962373" cy="4754563"/>
          </a:xfrm>
        </p:spPr>
        <p:txBody>
          <a:bodyPr/>
          <a:lstStyle/>
          <a:p>
            <a:r>
              <a:rPr lang="hu-HU" dirty="0"/>
              <a:t>négy helyen fordulhat elő JavaScript-kód</a:t>
            </a:r>
          </a:p>
          <a:p>
            <a:pPr lvl="1"/>
            <a:r>
              <a:rPr lang="hu-HU" dirty="0"/>
              <a:t>külső fájlban</a:t>
            </a:r>
          </a:p>
          <a:p>
            <a:pPr lvl="1"/>
            <a:r>
              <a:rPr lang="hu-HU" dirty="0"/>
              <a:t>a &lt;script&gt; </a:t>
            </a:r>
            <a:r>
              <a:rPr lang="hu-HU" dirty="0" err="1"/>
              <a:t>tagen</a:t>
            </a:r>
            <a:r>
              <a:rPr lang="hu-HU" dirty="0"/>
              <a:t> belül</a:t>
            </a:r>
          </a:p>
          <a:p>
            <a:pPr lvl="1"/>
            <a:r>
              <a:rPr lang="hu-HU" dirty="0"/>
              <a:t>eseménykezelő attribútumon belül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href</a:t>
            </a:r>
            <a:r>
              <a:rPr lang="hu-HU" dirty="0"/>
              <a:t>" attribútumon belül </a:t>
            </a:r>
          </a:p>
          <a:p>
            <a:r>
              <a:rPr lang="hu-HU" dirty="0"/>
              <a:t>külső fájl</a:t>
            </a:r>
          </a:p>
          <a:p>
            <a:pPr lvl="1"/>
            <a:r>
              <a:rPr lang="hu-HU" dirty="0"/>
              <a:t>praktikus lehet a logikailag elkülönülő kódrészeket külön fájlokba szervezni</a:t>
            </a:r>
          </a:p>
          <a:p>
            <a:pPr lvl="1"/>
            <a:r>
              <a:rPr lang="hu-HU" dirty="0"/>
              <a:t>főleg, ha több HTML-oldal is használná őket</a:t>
            </a:r>
          </a:p>
          <a:p>
            <a:pPr lvl="1"/>
            <a:r>
              <a:rPr lang="hu-HU" dirty="0"/>
              <a:t>jellemzően .</a:t>
            </a:r>
            <a:r>
              <a:rPr lang="hu-HU" dirty="0" err="1"/>
              <a:t>js</a:t>
            </a:r>
            <a:r>
              <a:rPr lang="hu-HU" dirty="0"/>
              <a:t> a kiterjesztés, de ez csak elnevezési konvenció, nem kötelező</a:t>
            </a:r>
          </a:p>
          <a:p>
            <a:pPr lvl="1"/>
            <a:r>
              <a:rPr lang="hu-HU" dirty="0"/>
              <a:t>a "</a:t>
            </a:r>
            <a:r>
              <a:rPr lang="en-US" dirty="0"/>
              <a:t>language</a:t>
            </a:r>
            <a:r>
              <a:rPr lang="hu-HU" dirty="0"/>
              <a:t>" attribútum</a:t>
            </a:r>
            <a:r>
              <a:rPr lang="en-US" dirty="0"/>
              <a:t> </a:t>
            </a:r>
            <a:r>
              <a:rPr lang="en-US" dirty="0" err="1"/>
              <a:t>opcionális</a:t>
            </a:r>
            <a:r>
              <a:rPr lang="en-US" dirty="0"/>
              <a:t>, </a:t>
            </a:r>
            <a:r>
              <a:rPr lang="en-US" dirty="0" err="1"/>
              <a:t>fölösleges</a:t>
            </a:r>
            <a:endParaRPr lang="hu-HU" dirty="0"/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script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language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text/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kod1.js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/>
              <a:t>&lt;/script&gt;</a:t>
            </a:r>
          </a:p>
          <a:p>
            <a:pPr lvl="2"/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&lt;script&gt;-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belül</a:t>
            </a:r>
            <a:r>
              <a:rPr lang="hu-HU" dirty="0"/>
              <a:t>i elhelyezés</a:t>
            </a:r>
          </a:p>
          <a:p>
            <a:pPr lvl="1"/>
            <a:r>
              <a:rPr lang="hu-HU" dirty="0"/>
              <a:t>lehet akár a &lt;</a:t>
            </a:r>
            <a:r>
              <a:rPr lang="hu-HU" dirty="0" err="1"/>
              <a:t>head</a:t>
            </a:r>
            <a:r>
              <a:rPr lang="hu-HU" dirty="0"/>
              <a:t>&gt;</a:t>
            </a:r>
            <a:r>
              <a:rPr lang="hu-HU" dirty="0" err="1"/>
              <a:t>-ben</a:t>
            </a:r>
            <a:r>
              <a:rPr lang="hu-HU" dirty="0"/>
              <a:t>, akár a &lt;body&gt;</a:t>
            </a:r>
            <a:r>
              <a:rPr lang="hu-HU" dirty="0" err="1"/>
              <a:t>-ban</a:t>
            </a:r>
            <a:endParaRPr lang="hu-HU" dirty="0"/>
          </a:p>
          <a:p>
            <a:pPr lvl="1"/>
            <a:r>
              <a:rPr lang="hu-HU" dirty="0"/>
              <a:t>&lt;</a:t>
            </a:r>
            <a:r>
              <a:rPr lang="en-US" dirty="0"/>
              <a:t>head</a:t>
            </a:r>
            <a:r>
              <a:rPr lang="hu-HU" dirty="0"/>
              <a:t>&gt;</a:t>
            </a:r>
            <a:r>
              <a:rPr lang="en-US" dirty="0"/>
              <a:t>-be </a:t>
            </a:r>
            <a:r>
              <a:rPr lang="en-US" dirty="0" err="1"/>
              <a:t>szokták</a:t>
            </a:r>
            <a:r>
              <a:rPr lang="hu-HU" dirty="0"/>
              <a:t> rakni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könnyen</a:t>
            </a:r>
            <a:r>
              <a:rPr lang="en-US" dirty="0"/>
              <a:t> </a:t>
            </a:r>
            <a:r>
              <a:rPr lang="en-US" dirty="0" err="1"/>
              <a:t>megtalálható</a:t>
            </a:r>
            <a:r>
              <a:rPr lang="en-US" dirty="0"/>
              <a:t> </a:t>
            </a:r>
            <a:r>
              <a:rPr lang="en-US" dirty="0" err="1"/>
              <a:t>legyen</a:t>
            </a:r>
            <a:endParaRPr lang="hu-HU" dirty="0"/>
          </a:p>
          <a:p>
            <a:pPr lvl="1"/>
            <a:r>
              <a:rPr lang="hu-HU" dirty="0"/>
              <a:t>a kód helyének általában nincs jelentősége (kivéve, ha közvetlenül írni szeretnénk a HTML-fájlba)</a:t>
            </a:r>
          </a:p>
          <a:p>
            <a:pPr lvl="1"/>
            <a:r>
              <a:rPr lang="hu-HU" dirty="0"/>
              <a:t>a sorrendnek viszont igen</a:t>
            </a:r>
          </a:p>
          <a:p>
            <a:pPr lvl="1"/>
            <a:r>
              <a:rPr lang="hu-HU" dirty="0"/>
              <a:t>régen szokás volt </a:t>
            </a:r>
            <a:r>
              <a:rPr lang="en-US" dirty="0"/>
              <a:t>HTML-</a:t>
            </a:r>
            <a:r>
              <a:rPr lang="en-US" dirty="0" err="1"/>
              <a:t>kommentek</a:t>
            </a:r>
            <a:r>
              <a:rPr lang="en-US" dirty="0"/>
              <a:t> </a:t>
            </a:r>
            <a:r>
              <a:rPr lang="en-US" dirty="0" err="1"/>
              <a:t>köz</a:t>
            </a:r>
            <a:r>
              <a:rPr lang="hu-HU" dirty="0"/>
              <a:t>é rejteni a kódot, hogy </a:t>
            </a:r>
            <a:r>
              <a:rPr lang="en-US" dirty="0"/>
              <a:t>a</a:t>
            </a:r>
            <a:r>
              <a:rPr lang="hu-HU" dirty="0"/>
              <a:t>z</a:t>
            </a:r>
            <a:r>
              <a:rPr lang="en-US" dirty="0"/>
              <a:t> </a:t>
            </a:r>
            <a:r>
              <a:rPr lang="hu-HU" dirty="0"/>
              <a:t>ős</a:t>
            </a:r>
            <a:r>
              <a:rPr lang="en-US" dirty="0" err="1"/>
              <a:t>régi</a:t>
            </a:r>
            <a:r>
              <a:rPr lang="en-US" dirty="0"/>
              <a:t> </a:t>
            </a:r>
            <a:r>
              <a:rPr lang="en-US" dirty="0" err="1"/>
              <a:t>böngészők</a:t>
            </a:r>
            <a:r>
              <a:rPr lang="en-US" dirty="0"/>
              <a:t> </a:t>
            </a:r>
            <a:r>
              <a:rPr lang="hu-HU" dirty="0"/>
              <a:t>ne akadjanak fent a kódon (ma már nem alkalmazzuk)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script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language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text/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&lt;!--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elrejtés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régi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böngészők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elől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&lt;b&gt;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JavaScripttel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írtam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ide!&lt;/b&gt;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   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elrejtés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vége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--&gt;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script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elhelyezés eseménykezelő attribútumba</a:t>
            </a:r>
          </a:p>
          <a:p>
            <a:pPr lvl="1"/>
            <a:r>
              <a:rPr lang="hu-HU" dirty="0"/>
              <a:t>tetszőlegesen bonyolult kódot elhelyezhetünk</a:t>
            </a:r>
          </a:p>
          <a:p>
            <a:pPr lvl="1"/>
            <a:r>
              <a:rPr lang="hu-HU" dirty="0"/>
              <a:t>de sokkal kulturáltabb, ha a bonyolult kódot függvénybe szervezzük</a:t>
            </a:r>
          </a:p>
          <a:p>
            <a:pPr lvl="1"/>
            <a:r>
              <a:rPr lang="hu-HU" dirty="0"/>
              <a:t>és csak a függvényhívást helyezzük az eseménykezelő attribútumba</a:t>
            </a:r>
          </a:p>
          <a:p>
            <a:r>
              <a:rPr lang="hu-HU" dirty="0"/>
              <a:t>kétféle idézőjelet (', ") keverni kell!</a:t>
            </a:r>
          </a:p>
          <a:p>
            <a:pPr lvl="1"/>
            <a:r>
              <a:rPr lang="hu-HU" dirty="0"/>
              <a:t>mindegy, hogy melyik van kívül, és melyik belül</a:t>
            </a:r>
            <a:endParaRPr lang="en-US" dirty="0"/>
          </a:p>
          <a:p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button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='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alert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Rákattintottál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;'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6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elhelyezés "</a:t>
            </a:r>
            <a:r>
              <a:rPr lang="hu-HU" dirty="0" err="1"/>
              <a:t>href</a:t>
            </a:r>
            <a:r>
              <a:rPr lang="hu-HU" dirty="0"/>
              <a:t>" attribútumba</a:t>
            </a:r>
            <a:endParaRPr lang="en-US" dirty="0"/>
          </a:p>
          <a:p>
            <a:pPr lvl="1"/>
            <a:r>
              <a:rPr lang="hu-HU" dirty="0"/>
              <a:t>a kód kezdete: "</a:t>
            </a:r>
            <a:r>
              <a:rPr lang="en-US" dirty="0" err="1"/>
              <a:t>javascript</a:t>
            </a:r>
            <a:r>
              <a:rPr lang="en-US" dirty="0"/>
              <a:t>:</a:t>
            </a:r>
            <a:r>
              <a:rPr lang="hu-HU" dirty="0"/>
              <a:t>"</a:t>
            </a:r>
          </a:p>
          <a:p>
            <a:pPr lvl="1"/>
            <a:r>
              <a:rPr lang="hu-HU" dirty="0"/>
              <a:t>ritkán alkalmazzuk</a:t>
            </a:r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javascript:location.reload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(true)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Oldal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újratöltése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böngésző a HTML-oldalt sorfolytonosan olvassa be</a:t>
            </a:r>
          </a:p>
          <a:p>
            <a:r>
              <a:rPr lang="hu-HU" dirty="0"/>
              <a:t>a JavaScript-kód mindig ott fut le, ahol a böngésző találkozik vele</a:t>
            </a:r>
          </a:p>
          <a:p>
            <a:pPr lvl="1"/>
            <a:r>
              <a:rPr lang="hu-HU" dirty="0"/>
              <a:t>ha ekkor még nem ért a &lt;body&gt;</a:t>
            </a:r>
            <a:r>
              <a:rPr lang="hu-HU" dirty="0" err="1"/>
              <a:t>-hoz</a:t>
            </a:r>
            <a:r>
              <a:rPr lang="hu-HU" dirty="0"/>
              <a:t>, akkor még nincs tartalma az oldalnak</a:t>
            </a:r>
          </a:p>
          <a:p>
            <a:pPr lvl="1"/>
            <a:r>
              <a:rPr lang="hu-HU" dirty="0"/>
              <a:t>ha nincs tartalma, nem is tudjuk még elérni (módosítani) az elemeket</a:t>
            </a:r>
          </a:p>
          <a:p>
            <a:r>
              <a:rPr lang="hu-HU" dirty="0"/>
              <a:t>fontos kivétel: függvények</a:t>
            </a:r>
          </a:p>
          <a:p>
            <a:pPr lvl="1"/>
            <a:r>
              <a:rPr lang="hu-HU" dirty="0"/>
              <a:t>a függvényt egyszer létrehozzuk</a:t>
            </a:r>
          </a:p>
          <a:p>
            <a:pPr lvl="1"/>
            <a:r>
              <a:rPr lang="hu-HU" dirty="0"/>
              <a:t>majd később valahány alkalommal meghívjuk</a:t>
            </a:r>
          </a:p>
          <a:p>
            <a:pPr lvl="1"/>
            <a:r>
              <a:rPr lang="hu-HU" dirty="0"/>
              <a:t>a függvény nem a létrehozásakor fut le, hanem a meghívásakor!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55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használt függvények:</a:t>
            </a:r>
          </a:p>
          <a:p>
            <a:pPr lvl="1"/>
            <a:r>
              <a:rPr lang="hu-HU" dirty="0" err="1"/>
              <a:t>alert</a:t>
            </a:r>
            <a:r>
              <a:rPr lang="hu-HU" dirty="0"/>
              <a:t>(""): figyelmeztetést küld felugró ablakban</a:t>
            </a:r>
          </a:p>
          <a:p>
            <a:pPr lvl="1"/>
            <a:r>
              <a:rPr lang="en-US" dirty="0" err="1"/>
              <a:t>document.write</a:t>
            </a:r>
            <a:r>
              <a:rPr lang="en-US" dirty="0"/>
              <a:t>("</a:t>
            </a:r>
            <a:r>
              <a:rPr lang="hu-HU" dirty="0"/>
              <a:t>"): ír a HTML-oldalra</a:t>
            </a:r>
          </a:p>
          <a:p>
            <a:pPr lvl="1"/>
            <a:r>
              <a:rPr lang="hu-HU" dirty="0" err="1"/>
              <a:t>location.reload</a:t>
            </a:r>
            <a:r>
              <a:rPr lang="hu-HU" dirty="0"/>
              <a:t>(</a:t>
            </a:r>
            <a:r>
              <a:rPr lang="hu-HU" dirty="0" err="1"/>
              <a:t>true</a:t>
            </a:r>
            <a:r>
              <a:rPr lang="hu-HU" dirty="0"/>
              <a:t>): oldal újratöltése</a:t>
            </a:r>
          </a:p>
          <a:p>
            <a:r>
              <a:rPr lang="hu-HU" dirty="0"/>
              <a:t>kezelt események:</a:t>
            </a:r>
          </a:p>
          <a:p>
            <a:pPr lvl="1"/>
            <a:r>
              <a:rPr lang="hu-HU" dirty="0" err="1"/>
              <a:t>onclick</a:t>
            </a:r>
            <a:r>
              <a:rPr lang="hu-HU" dirty="0"/>
              <a:t>, </a:t>
            </a:r>
            <a:r>
              <a:rPr lang="hu-HU" dirty="0" err="1"/>
              <a:t>onmouseleave</a:t>
            </a:r>
            <a:endParaRPr lang="hu-HU" dirty="0"/>
          </a:p>
          <a:p>
            <a:r>
              <a:rPr lang="hu-HU" dirty="0"/>
              <a:t>figyeljük meg:</a:t>
            </a:r>
          </a:p>
          <a:p>
            <a:pPr lvl="1"/>
            <a:r>
              <a:rPr lang="hu-HU" dirty="0"/>
              <a:t>kód futásának sorrendje, kód futásakor mennyi látszik az oldalból</a:t>
            </a:r>
          </a:p>
          <a:p>
            <a:pPr lvl="1"/>
            <a:r>
              <a:rPr lang="hu-HU" dirty="0"/>
              <a:t>kétféle zárójelezés</a:t>
            </a:r>
          </a:p>
          <a:p>
            <a:pPr lvl="1"/>
            <a:r>
              <a:rPr lang="hu-HU" dirty="0"/>
              <a:t>megjegyzések</a:t>
            </a:r>
          </a:p>
          <a:p>
            <a:pPr lvl="1"/>
            <a:r>
              <a:rPr lang="hu-HU" dirty="0"/>
              <a:t>működés letiltott JavaScript esetén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4493" y="1422399"/>
            <a:ext cx="3191125" cy="22299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42389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(egyéni) – kód elhelyezése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hozz létre egy HTML-oldalt, és helyezz el benne</a:t>
            </a:r>
          </a:p>
          <a:p>
            <a:pPr lvl="1"/>
            <a:r>
              <a:rPr lang="hu-HU" dirty="0"/>
              <a:t>szöveget, ami akkor jelenik meg, ha a JavaScriptet a böngészőben le lett tiltva</a:t>
            </a:r>
          </a:p>
          <a:p>
            <a:pPr lvl="1"/>
            <a:r>
              <a:rPr lang="hu-HU" dirty="0"/>
              <a:t>egy megerősítést váró felugró ablakot még mielőtt a dokumentum törzsét a böngésző megjeleníti</a:t>
            </a:r>
          </a:p>
          <a:p>
            <a:pPr lvl="1"/>
            <a:r>
              <a:rPr lang="hu-HU" dirty="0"/>
              <a:t>egy gombot</a:t>
            </a:r>
          </a:p>
          <a:p>
            <a:pPr lvl="1"/>
            <a:r>
              <a:rPr lang="hu-HU" dirty="0"/>
              <a:t>egy tetszőleges hivatkozást</a:t>
            </a:r>
          </a:p>
          <a:p>
            <a:pPr lvl="1"/>
            <a:r>
              <a:rPr lang="hu-HU" dirty="0"/>
              <a:t>egy dőlttel szedett szöveget, amit JavaScript-kóddal szúrsz be</a:t>
            </a:r>
          </a:p>
          <a:p>
            <a:r>
              <a:rPr lang="hu-HU" dirty="0"/>
              <a:t>ha a gombra duplán kattintunk</a:t>
            </a:r>
          </a:p>
          <a:p>
            <a:pPr lvl="1"/>
            <a:r>
              <a:rPr lang="hu-HU" dirty="0"/>
              <a:t>frissítse az oldalt</a:t>
            </a:r>
          </a:p>
          <a:p>
            <a:r>
              <a:rPr lang="hu-HU" dirty="0"/>
              <a:t>ha a hivatkozás fölé tartjuk az egeret</a:t>
            </a:r>
          </a:p>
          <a:p>
            <a:pPr lvl="1"/>
            <a:r>
              <a:rPr lang="hu-HU" dirty="0"/>
              <a:t>dobjon figyelmeztető szöveget</a:t>
            </a:r>
          </a:p>
          <a:p>
            <a:pPr marL="306388" lvl="1" indent="0">
              <a:buNone/>
            </a:pPr>
            <a:endParaRPr lang="hu-HU" dirty="0"/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2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változó/objektum</a:t>
            </a:r>
          </a:p>
          <a:p>
            <a:pPr lvl="1"/>
            <a:r>
              <a:rPr lang="hu-HU" dirty="0"/>
              <a:t>típusa ("osztálya") van</a:t>
            </a:r>
          </a:p>
          <a:p>
            <a:pPr lvl="1"/>
            <a:r>
              <a:rPr lang="hu-HU" dirty="0"/>
              <a:t>tulajdonságai lehetnek</a:t>
            </a:r>
          </a:p>
          <a:p>
            <a:pPr lvl="1"/>
            <a:r>
              <a:rPr lang="hu-HU" dirty="0"/>
              <a:t>a tulajdonság lehet egy másik – akár más típusú – objektum</a:t>
            </a:r>
          </a:p>
          <a:p>
            <a:pPr lvl="1"/>
            <a:r>
              <a:rPr lang="hu-HU" dirty="0"/>
              <a:t>függvényei ("metódusai") lehetnek</a:t>
            </a:r>
          </a:p>
          <a:p>
            <a:r>
              <a:rPr lang="hu-HU" dirty="0"/>
              <a:t>állapot</a:t>
            </a:r>
            <a:r>
              <a:rPr lang="en-US" dirty="0"/>
              <a:t>: </a:t>
            </a:r>
            <a:r>
              <a:rPr lang="en-US" dirty="0" err="1"/>
              <a:t>igen</a:t>
            </a:r>
            <a:r>
              <a:rPr lang="en-US" dirty="0"/>
              <a:t>/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típusú</a:t>
            </a:r>
            <a:r>
              <a:rPr lang="en-US" dirty="0"/>
              <a:t> </a:t>
            </a:r>
            <a:r>
              <a:rPr lang="en-US" dirty="0" err="1"/>
              <a:t>tulajdonság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4754" y="4194503"/>
            <a:ext cx="4446372" cy="18816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6368" y="4194503"/>
            <a:ext cx="2361907" cy="188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7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nyelvtani párhuzam</a:t>
            </a:r>
          </a:p>
          <a:p>
            <a:pPr lvl="1"/>
            <a:r>
              <a:rPr lang="hu-HU" dirty="0" err="1"/>
              <a:t>class</a:t>
            </a:r>
            <a:r>
              <a:rPr lang="hu-HU" dirty="0"/>
              <a:t>: osztály (főnév – köznév)</a:t>
            </a:r>
          </a:p>
          <a:p>
            <a:pPr lvl="1"/>
            <a:r>
              <a:rPr lang="en-US" dirty="0"/>
              <a:t>object: </a:t>
            </a:r>
            <a:r>
              <a:rPr lang="en-US" dirty="0" err="1"/>
              <a:t>objektum</a:t>
            </a:r>
            <a:r>
              <a:rPr lang="en-US" dirty="0"/>
              <a:t> (</a:t>
            </a:r>
            <a:r>
              <a:rPr lang="en-US" dirty="0" err="1"/>
              <a:t>főnév</a:t>
            </a:r>
            <a:r>
              <a:rPr lang="hu-HU" dirty="0"/>
              <a:t> - tulajdonnév</a:t>
            </a:r>
            <a:r>
              <a:rPr lang="en-US" dirty="0"/>
              <a:t>)</a:t>
            </a:r>
            <a:endParaRPr lang="hu-HU" dirty="0"/>
          </a:p>
          <a:p>
            <a:pPr lvl="1"/>
            <a:r>
              <a:rPr lang="en-US" dirty="0"/>
              <a:t>property: </a:t>
            </a:r>
            <a:r>
              <a:rPr lang="en-US" dirty="0" err="1"/>
              <a:t>tulajdonság</a:t>
            </a:r>
            <a:r>
              <a:rPr lang="en-US" dirty="0"/>
              <a:t> (</a:t>
            </a:r>
            <a:r>
              <a:rPr lang="en-US" dirty="0" err="1"/>
              <a:t>melléknév</a:t>
            </a:r>
            <a:r>
              <a:rPr lang="en-US" dirty="0"/>
              <a:t>)</a:t>
            </a:r>
            <a:endParaRPr lang="hu-HU" dirty="0"/>
          </a:p>
          <a:p>
            <a:pPr lvl="1"/>
            <a:r>
              <a:rPr lang="en-US" dirty="0"/>
              <a:t>method: </a:t>
            </a:r>
            <a:r>
              <a:rPr lang="en-US" dirty="0" err="1"/>
              <a:t>eljárás</a:t>
            </a:r>
            <a:r>
              <a:rPr lang="en-US" dirty="0"/>
              <a:t>/</a:t>
            </a:r>
            <a:r>
              <a:rPr lang="en-US" dirty="0" err="1"/>
              <a:t>metódus</a:t>
            </a:r>
            <a:r>
              <a:rPr lang="en-US" dirty="0"/>
              <a:t> (</a:t>
            </a:r>
            <a:r>
              <a:rPr lang="en-US" dirty="0" err="1"/>
              <a:t>ige</a:t>
            </a:r>
            <a:r>
              <a:rPr lang="en-US" dirty="0"/>
              <a:t>)</a:t>
            </a:r>
            <a:endParaRPr lang="hu-HU" dirty="0"/>
          </a:p>
          <a:p>
            <a:r>
              <a:rPr lang="hu-HU" dirty="0"/>
              <a:t>ponttal kötjük a tulajdonságot és a metódust is (különbség: zárójel)</a:t>
            </a:r>
          </a:p>
          <a:p>
            <a:r>
              <a:rPr lang="hu-HU" dirty="0"/>
              <a:t>példák</a:t>
            </a:r>
          </a:p>
          <a:p>
            <a:pPr lvl="1"/>
            <a:r>
              <a:rPr lang="hu-HU" dirty="0"/>
              <a:t>tulajdonság: </a:t>
            </a:r>
            <a:r>
              <a:rPr lang="hu-HU" dirty="0" err="1"/>
              <a:t>navigator.appName</a:t>
            </a:r>
            <a:endParaRPr lang="hu-HU" dirty="0"/>
          </a:p>
          <a:p>
            <a:pPr lvl="1"/>
            <a:r>
              <a:rPr lang="hu-HU" dirty="0"/>
              <a:t>metódus: </a:t>
            </a:r>
            <a:r>
              <a:rPr lang="hu-HU" dirty="0" err="1"/>
              <a:t>window.close</a:t>
            </a:r>
            <a:r>
              <a:rPr lang="hu-HU" dirty="0"/>
              <a:t>()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jellemzők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336323" cy="4754563"/>
          </a:xfrm>
        </p:spPr>
        <p:txBody>
          <a:bodyPr/>
          <a:lstStyle/>
          <a:p>
            <a:r>
              <a:rPr lang="hu-HU" dirty="0"/>
              <a:t>a JavaScript egy teljes értékű programozási nyelv</a:t>
            </a:r>
          </a:p>
          <a:p>
            <a:pPr lvl="1"/>
            <a:r>
              <a:rPr lang="hu-HU" dirty="0"/>
              <a:t>egy féléven keresztül lehetne oktatni</a:t>
            </a:r>
          </a:p>
          <a:p>
            <a:pPr lvl="1"/>
            <a:r>
              <a:rPr lang="hu-HU" dirty="0"/>
              <a:t>most csak a lényegét fogjuk megismerni: változókat, elágazásokat, függvényeket, eseménykezelést</a:t>
            </a:r>
          </a:p>
          <a:p>
            <a:pPr lvl="1"/>
            <a:r>
              <a:rPr lang="hu-HU" dirty="0"/>
              <a:t>cél kettős: ismerkedés + térinformatikai lehetőségek</a:t>
            </a:r>
          </a:p>
          <a:p>
            <a:r>
              <a:rPr lang="hu-HU" dirty="0"/>
              <a:t>térképi ábrázolás JavaScriptben</a:t>
            </a:r>
          </a:p>
          <a:p>
            <a:pPr lvl="1"/>
            <a:r>
              <a:rPr lang="hu-HU" dirty="0" err="1"/>
              <a:t>Leaflet</a:t>
            </a:r>
            <a:r>
              <a:rPr lang="hu-HU" dirty="0"/>
              <a:t> (ezt fogjuk tanulni)</a:t>
            </a:r>
          </a:p>
          <a:p>
            <a:pPr lvl="1"/>
            <a:r>
              <a:rPr lang="hu-HU" dirty="0" err="1"/>
              <a:t>Openlayers</a:t>
            </a:r>
            <a:endParaRPr lang="hu-HU" dirty="0"/>
          </a:p>
          <a:p>
            <a:pPr lvl="1"/>
            <a:r>
              <a:rPr lang="hu-HU" dirty="0" err="1"/>
              <a:t>Polymaps</a:t>
            </a:r>
            <a:r>
              <a:rPr lang="hu-HU" dirty="0"/>
              <a:t>, </a:t>
            </a:r>
            <a:r>
              <a:rPr lang="hu-HU" dirty="0" err="1"/>
              <a:t>Cesium</a:t>
            </a:r>
            <a:endParaRPr lang="hu-HU" dirty="0"/>
          </a:p>
          <a:p>
            <a:pPr lvl="1"/>
            <a:r>
              <a:rPr lang="hu-HU" dirty="0" err="1"/>
              <a:t>ArcGIS</a:t>
            </a:r>
            <a:r>
              <a:rPr lang="hu-HU" dirty="0"/>
              <a:t> API </a:t>
            </a:r>
            <a:r>
              <a:rPr lang="hu-HU" dirty="0" err="1"/>
              <a:t>for</a:t>
            </a:r>
            <a:r>
              <a:rPr lang="hu-HU" dirty="0"/>
              <a:t> JavaScript, </a:t>
            </a:r>
            <a:r>
              <a:rPr lang="hu-HU" dirty="0" err="1"/>
              <a:t>Gmaps</a:t>
            </a:r>
            <a:r>
              <a:rPr lang="hu-HU" dirty="0"/>
              <a:t>, </a:t>
            </a:r>
            <a:r>
              <a:rPr lang="hu-HU" dirty="0" err="1"/>
              <a:t>MapBox.js</a:t>
            </a:r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471" y="1422400"/>
            <a:ext cx="4716810" cy="475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6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példák</a:t>
            </a:r>
            <a:r>
              <a:rPr lang="hu-HU" dirty="0"/>
              <a:t> képzeletbeli objektumra, tulajdonságokra és metódusokra:</a:t>
            </a:r>
          </a:p>
          <a:p>
            <a:endParaRPr lang="en-US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eszakjel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eszakjel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felirat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van_eszakjel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megjelenit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vetulet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terkep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vetulet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modosit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()</a:t>
            </a: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7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valódi példák: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&lt;p&gt;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Bekezdés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&lt;/p&gt;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location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legyen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új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cím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navigator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9C5D27"/>
                </a:solidFill>
                <a:latin typeface="Courier New" panose="02070309020205020404" pitchFamily="49" charset="0"/>
              </a:rPr>
              <a:t>cookieEnabled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  <a:p>
            <a:r>
              <a:rPr lang="en-US" dirty="0" err="1"/>
              <a:t>mindennek</a:t>
            </a:r>
            <a:r>
              <a:rPr lang="en-US" dirty="0"/>
              <a:t> a </a:t>
            </a:r>
            <a:r>
              <a:rPr lang="en-US" dirty="0" err="1"/>
              <a:t>teteje</a:t>
            </a:r>
            <a:r>
              <a:rPr lang="hu-HU" dirty="0"/>
              <a:t>/őse</a:t>
            </a:r>
            <a:r>
              <a:rPr lang="en-US" dirty="0"/>
              <a:t> a window</a:t>
            </a:r>
            <a:endParaRPr lang="hu-HU" dirty="0"/>
          </a:p>
          <a:p>
            <a:pPr lvl="1"/>
            <a:r>
              <a:rPr lang="hu-HU" dirty="0"/>
              <a:t>de rövidíthetünk</a:t>
            </a:r>
            <a:endParaRPr lang="en-US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window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4450" y="3265476"/>
            <a:ext cx="6800850" cy="27495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3089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window</a:t>
            </a:r>
            <a:endParaRPr lang="hu-HU" dirty="0"/>
          </a:p>
          <a:p>
            <a:pPr lvl="1"/>
            <a:r>
              <a:rPr lang="hu-HU" dirty="0"/>
              <a:t>ablak neve, ablak mérete, állapotsor</a:t>
            </a:r>
          </a:p>
          <a:p>
            <a:r>
              <a:rPr lang="hu-HU" dirty="0" err="1"/>
              <a:t>screen</a:t>
            </a:r>
            <a:r>
              <a:rPr lang="hu-HU" dirty="0"/>
              <a:t> (</a:t>
            </a:r>
            <a:r>
              <a:rPr lang="hu-HU" dirty="0" err="1"/>
              <a:t>window.screen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képernyő mérete, felbontása</a:t>
            </a:r>
          </a:p>
          <a:p>
            <a:r>
              <a:rPr lang="hu-HU" dirty="0" err="1"/>
              <a:t>history</a:t>
            </a:r>
            <a:r>
              <a:rPr lang="hu-HU" dirty="0"/>
              <a:t> (</a:t>
            </a:r>
            <a:r>
              <a:rPr lang="hu-HU" dirty="0" err="1"/>
              <a:t>window.history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előzmények elérése, visszalépés</a:t>
            </a:r>
          </a:p>
          <a:p>
            <a:r>
              <a:rPr lang="hu-HU" dirty="0" err="1"/>
              <a:t>location</a:t>
            </a:r>
            <a:r>
              <a:rPr lang="hu-HU" dirty="0"/>
              <a:t> (</a:t>
            </a:r>
            <a:r>
              <a:rPr lang="hu-HU" dirty="0" err="1"/>
              <a:t>window.location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címsor elérése, újratöltés, más oldalra navigálás</a:t>
            </a:r>
          </a:p>
          <a:p>
            <a:r>
              <a:rPr lang="hu-HU" dirty="0" err="1"/>
              <a:t>navigator</a:t>
            </a:r>
            <a:r>
              <a:rPr lang="hu-HU" dirty="0"/>
              <a:t> (</a:t>
            </a:r>
            <a:r>
              <a:rPr lang="hu-HU" dirty="0" err="1"/>
              <a:t>window.navigator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böngésző típusa, verziója, beállításai</a:t>
            </a:r>
          </a:p>
          <a:p>
            <a:r>
              <a:rPr lang="hu-HU" dirty="0" err="1"/>
              <a:t>document</a:t>
            </a:r>
            <a:r>
              <a:rPr lang="hu-HU" dirty="0"/>
              <a:t> (</a:t>
            </a:r>
            <a:r>
              <a:rPr lang="hu-HU" dirty="0" err="1"/>
              <a:t>window.document</a:t>
            </a:r>
            <a:r>
              <a:rPr lang="hu-HU" dirty="0"/>
              <a:t>): HTML-oldal (hamarosan)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88" t="2805" r="2591" b="3565"/>
          <a:stretch/>
        </p:blipFill>
        <p:spPr>
          <a:xfrm>
            <a:off x="7936093" y="1422400"/>
            <a:ext cx="4114737" cy="36886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248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Objektumorientált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legtöbb metódus valamilyen objektumot ad eredményül</a:t>
            </a:r>
          </a:p>
          <a:p>
            <a:pPr lvl="1"/>
            <a:r>
              <a:rPr lang="hu-HU" dirty="0"/>
              <a:t>aminek van metódusa</a:t>
            </a:r>
          </a:p>
          <a:p>
            <a:pPr lvl="1"/>
            <a:r>
              <a:rPr lang="hu-HU" dirty="0"/>
              <a:t>amit ha meghívunk, az olyan objektumot ad eredményül, aminek van metódusa</a:t>
            </a:r>
          </a:p>
          <a:p>
            <a:pPr lvl="1"/>
            <a:r>
              <a:rPr lang="hu-HU" dirty="0"/>
              <a:t>stb.</a:t>
            </a:r>
          </a:p>
          <a:p>
            <a:r>
              <a:rPr lang="hu-HU" dirty="0"/>
              <a:t>lánc (</a:t>
            </a:r>
            <a:r>
              <a:rPr lang="hu-HU" dirty="0" err="1"/>
              <a:t>chain</a:t>
            </a:r>
            <a:r>
              <a:rPr lang="hu-HU" dirty="0"/>
              <a:t>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azonosito_01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9C5D27"/>
                </a:solidFill>
                <a:latin typeface="Courier New" panose="02070309020205020404" pitchFamily="49" charset="0"/>
              </a:rPr>
              <a:t>style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visibility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hidden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r>
              <a:rPr lang="hu-HU" dirty="0"/>
              <a:t>az attribútumokat nem csak ponttal (</a:t>
            </a:r>
            <a:r>
              <a:rPr lang="hu-HU" dirty="0" err="1"/>
              <a:t>dot</a:t>
            </a:r>
            <a:r>
              <a:rPr lang="hu-HU" dirty="0"/>
              <a:t> </a:t>
            </a:r>
            <a:r>
              <a:rPr lang="hu-HU" dirty="0" err="1"/>
              <a:t>notation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hanem szögletes zárójellel (</a:t>
            </a:r>
            <a:r>
              <a:rPr lang="hu-HU" dirty="0" err="1"/>
              <a:t>bracket</a:t>
            </a:r>
            <a:r>
              <a:rPr lang="hu-HU" dirty="0"/>
              <a:t> </a:t>
            </a:r>
            <a:r>
              <a:rPr lang="hu-HU" dirty="0" err="1"/>
              <a:t>notation</a:t>
            </a:r>
            <a:r>
              <a:rPr lang="hu-HU" dirty="0"/>
              <a:t>) is elérhetjük</a:t>
            </a:r>
          </a:p>
          <a:p>
            <a:pPr lvl="1"/>
            <a:r>
              <a:rPr lang="hu-HU" dirty="0"/>
              <a:t>előny: változókat is használhatunk; hátrány: idézőjel, zárójel (több gépelés)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azonosito_01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style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][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visibility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hidden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69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</a:t>
            </a:r>
            <a:r>
              <a:rPr lang="en-US" dirty="0" err="1"/>
              <a:t>lemek</a:t>
            </a:r>
            <a:r>
              <a:rPr lang="en-US" dirty="0"/>
              <a:t> </a:t>
            </a:r>
            <a:r>
              <a:rPr lang="en-US" dirty="0" err="1"/>
              <a:t>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05575" cy="4754563"/>
          </a:xfrm>
        </p:spPr>
        <p:txBody>
          <a:bodyPr/>
          <a:lstStyle/>
          <a:p>
            <a:r>
              <a:rPr lang="hu-HU" dirty="0"/>
              <a:t>a JavaScriptből minden pillanatban</a:t>
            </a:r>
          </a:p>
          <a:p>
            <a:pPr lvl="1"/>
            <a:r>
              <a:rPr lang="hu-HU" dirty="0"/>
              <a:t>hozzáférhetünk a HTML-oldal összes eleméhez</a:t>
            </a:r>
          </a:p>
          <a:p>
            <a:pPr lvl="1"/>
            <a:r>
              <a:rPr lang="hu-HU" dirty="0"/>
              <a:t>lekérhetjük azok állapotát, formázását, értékeit</a:t>
            </a:r>
          </a:p>
          <a:p>
            <a:pPr lvl="1"/>
            <a:r>
              <a:rPr lang="hu-HU" dirty="0"/>
              <a:t>és módosíthatjuk is őket</a:t>
            </a:r>
          </a:p>
          <a:p>
            <a:pPr lvl="1"/>
            <a:r>
              <a:rPr lang="hu-HU" dirty="0"/>
              <a:t>továbbá törölhetjük őket és újakat is létrehozhatunk</a:t>
            </a:r>
          </a:p>
          <a:p>
            <a:pPr lvl="1"/>
            <a:r>
              <a:rPr lang="hu-HU" dirty="0"/>
              <a:t>az eseményeiket kezelhetjük</a:t>
            </a:r>
          </a:p>
          <a:p>
            <a:r>
              <a:rPr lang="hu-HU" dirty="0"/>
              <a:t>ehhez valahogy egyértelműen meg kell határoznunk, hogy melyik elemet szeretnénk elérni/módosítani</a:t>
            </a:r>
          </a:p>
          <a:p>
            <a:r>
              <a:rPr lang="hu-HU" dirty="0" err="1"/>
              <a:t>Document</a:t>
            </a:r>
            <a:r>
              <a:rPr lang="hu-HU" dirty="0"/>
              <a:t> </a:t>
            </a:r>
            <a:r>
              <a:rPr lang="hu-HU" dirty="0" err="1"/>
              <a:t>Object</a:t>
            </a:r>
            <a:r>
              <a:rPr lang="hu-HU" dirty="0"/>
              <a:t> </a:t>
            </a:r>
            <a:r>
              <a:rPr lang="hu-HU" dirty="0" err="1"/>
              <a:t>Model</a:t>
            </a:r>
            <a:r>
              <a:rPr lang="hu-HU" dirty="0"/>
              <a:t> (DOM)</a:t>
            </a:r>
          </a:p>
          <a:p>
            <a:pPr lvl="1"/>
            <a:r>
              <a:rPr lang="hu-HU" dirty="0"/>
              <a:t>ha betöltődött a HTML-oldal, a böngésző létrehozza a </a:t>
            </a:r>
            <a:r>
              <a:rPr lang="hu-HU" dirty="0" err="1"/>
              <a:t>DOM-ot</a:t>
            </a:r>
            <a:endParaRPr lang="hu-HU" dirty="0"/>
          </a:p>
          <a:p>
            <a:pPr lvl="1"/>
            <a:r>
              <a:rPr lang="hu-HU" dirty="0"/>
              <a:t>innentől mindenhez hozzáférhetünk JavaScriptből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3775" y="1422400"/>
            <a:ext cx="4629150" cy="25336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0890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</a:t>
            </a:r>
            <a:r>
              <a:rPr lang="en-US" dirty="0" err="1"/>
              <a:t>lemek</a:t>
            </a:r>
            <a:r>
              <a:rPr lang="en-US" dirty="0"/>
              <a:t> </a:t>
            </a:r>
            <a:r>
              <a:rPr lang="en-US" dirty="0" err="1"/>
              <a:t>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elemek elérésére több lehetőségünk van</a:t>
            </a:r>
          </a:p>
          <a:p>
            <a:pPr lvl="1"/>
            <a:r>
              <a:rPr lang="hu-HU" dirty="0"/>
              <a:t>közvetlen elérés – néhány kiemelt elem esetén (</a:t>
            </a:r>
            <a:r>
              <a:rPr lang="hu-HU" dirty="0" err="1"/>
              <a:t>document.head</a:t>
            </a:r>
            <a:r>
              <a:rPr lang="hu-HU" dirty="0"/>
              <a:t>, </a:t>
            </a:r>
            <a:r>
              <a:rPr lang="hu-HU" dirty="0" err="1"/>
              <a:t>document.body</a:t>
            </a:r>
            <a:r>
              <a:rPr lang="hu-HU" dirty="0"/>
              <a:t>, </a:t>
            </a:r>
            <a:r>
              <a:rPr lang="hu-HU" dirty="0" err="1"/>
              <a:t>document.title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elérés gyűjteményből – néhány főbb elemtípus esetén (</a:t>
            </a:r>
            <a:r>
              <a:rPr lang="hu-HU" dirty="0" err="1"/>
              <a:t>document.images</a:t>
            </a:r>
            <a:r>
              <a:rPr lang="hu-HU" dirty="0"/>
              <a:t>, </a:t>
            </a:r>
            <a:r>
              <a:rPr lang="hu-HU" dirty="0" err="1"/>
              <a:t>document.anchors</a:t>
            </a:r>
            <a:r>
              <a:rPr lang="hu-HU" dirty="0"/>
              <a:t>, </a:t>
            </a:r>
            <a:r>
              <a:rPr lang="hu-HU" dirty="0" err="1"/>
              <a:t>document.forms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azonosítás azonosító (</a:t>
            </a:r>
            <a:r>
              <a:rPr lang="hu-HU" dirty="0" err="1"/>
              <a:t>id</a:t>
            </a:r>
            <a:r>
              <a:rPr lang="hu-HU" dirty="0"/>
              <a:t> attribútum) alapján – ez a leggyakoribb!</a:t>
            </a:r>
          </a:p>
          <a:p>
            <a:pPr lvl="1"/>
            <a:r>
              <a:rPr lang="hu-HU" dirty="0"/>
              <a:t>azonosítás osztály (</a:t>
            </a:r>
            <a:r>
              <a:rPr lang="hu-HU" dirty="0" err="1"/>
              <a:t>class</a:t>
            </a:r>
            <a:r>
              <a:rPr lang="hu-HU"/>
              <a:t> attribútum</a:t>
            </a:r>
            <a:r>
              <a:rPr lang="hu-HU" dirty="0"/>
              <a:t>) alapján</a:t>
            </a:r>
          </a:p>
          <a:p>
            <a:pPr lvl="1"/>
            <a:r>
              <a:rPr lang="hu-HU" dirty="0"/>
              <a:t>azonosítás név (</a:t>
            </a:r>
            <a:r>
              <a:rPr lang="hu-HU" dirty="0" err="1"/>
              <a:t>name</a:t>
            </a:r>
            <a:r>
              <a:rPr lang="hu-HU" dirty="0"/>
              <a:t> attribútum) alapján</a:t>
            </a:r>
          </a:p>
          <a:p>
            <a:pPr lvl="1"/>
            <a:r>
              <a:rPr lang="hu-HU" dirty="0"/>
              <a:t>azonosítás elemtípus alapján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4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</a:t>
            </a:r>
            <a:r>
              <a:rPr lang="en-US" dirty="0" err="1"/>
              <a:t>lemek</a:t>
            </a:r>
            <a:r>
              <a:rPr lang="en-US" dirty="0"/>
              <a:t> </a:t>
            </a:r>
            <a:r>
              <a:rPr lang="en-US" dirty="0" err="1"/>
              <a:t>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document.getElementById</a:t>
            </a:r>
            <a:r>
              <a:rPr lang="en-US" dirty="0"/>
              <a:t>(</a:t>
            </a:r>
            <a:r>
              <a:rPr lang="hu-HU" dirty="0"/>
              <a:t>azonosító</a:t>
            </a:r>
            <a:r>
              <a:rPr lang="en-US" dirty="0"/>
              <a:t>)</a:t>
            </a:r>
          </a:p>
          <a:p>
            <a:pPr lvl="1"/>
            <a:r>
              <a:rPr lang="hu-HU" dirty="0"/>
              <a:t>az elemet adja vissza</a:t>
            </a:r>
          </a:p>
          <a:p>
            <a:pPr lvl="1"/>
            <a:r>
              <a:rPr lang="en-US" dirty="0" err="1"/>
              <a:t>az</a:t>
            </a:r>
            <a:r>
              <a:rPr lang="en-US" dirty="0"/>
              <a:t> id </a:t>
            </a:r>
            <a:r>
              <a:rPr lang="en-US" dirty="0" err="1"/>
              <a:t>alapján</a:t>
            </a:r>
            <a:r>
              <a:rPr lang="en-US" dirty="0"/>
              <a:t> </a:t>
            </a:r>
            <a:r>
              <a:rPr lang="en-US" dirty="0" err="1"/>
              <a:t>éri</a:t>
            </a:r>
            <a:r>
              <a:rPr lang="en-US" dirty="0"/>
              <a:t> el</a:t>
            </a:r>
            <a:endParaRPr lang="hu-HU" dirty="0"/>
          </a:p>
          <a:p>
            <a:pPr lvl="1"/>
            <a:r>
              <a:rPr lang="en-US" dirty="0"/>
              <a:t>ha </a:t>
            </a:r>
            <a:r>
              <a:rPr lang="en-US" dirty="0" err="1"/>
              <a:t>nincs</a:t>
            </a:r>
            <a:r>
              <a:rPr lang="en-US" dirty="0"/>
              <a:t> </a:t>
            </a:r>
            <a:r>
              <a:rPr lang="en-US" dirty="0" err="1"/>
              <a:t>ilyen</a:t>
            </a:r>
            <a:r>
              <a:rPr lang="en-US" dirty="0"/>
              <a:t> </a:t>
            </a:r>
            <a:r>
              <a:rPr lang="en-US" dirty="0" err="1"/>
              <a:t>elem</a:t>
            </a:r>
            <a:r>
              <a:rPr lang="en-US" dirty="0"/>
              <a:t>, false-t ad </a:t>
            </a:r>
            <a:r>
              <a:rPr lang="en-US" dirty="0" err="1"/>
              <a:t>vissza</a:t>
            </a:r>
            <a:endParaRPr lang="en-US" dirty="0"/>
          </a:p>
          <a:p>
            <a:r>
              <a:rPr lang="en-US" dirty="0" err="1"/>
              <a:t>document.getElementsByClassName</a:t>
            </a:r>
            <a:r>
              <a:rPr lang="en-US" dirty="0"/>
              <a:t>(</a:t>
            </a:r>
            <a:r>
              <a:rPr lang="hu-HU" dirty="0"/>
              <a:t>osztály</a:t>
            </a:r>
            <a:r>
              <a:rPr lang="en-US" dirty="0"/>
              <a:t>)</a:t>
            </a:r>
            <a:endParaRPr lang="hu-HU" dirty="0"/>
          </a:p>
          <a:p>
            <a:pPr lvl="1"/>
            <a:r>
              <a:rPr lang="hu-HU" dirty="0"/>
              <a:t>elemek tömbjét adja vissza</a:t>
            </a:r>
          </a:p>
          <a:p>
            <a:r>
              <a:rPr lang="en-US" dirty="0" err="1"/>
              <a:t>document.getElementsByTagName</a:t>
            </a:r>
            <a:r>
              <a:rPr lang="en-US" dirty="0"/>
              <a:t>(</a:t>
            </a:r>
            <a:r>
              <a:rPr lang="hu-HU" dirty="0"/>
              <a:t>elemtípus</a:t>
            </a:r>
            <a:r>
              <a:rPr lang="en-US" dirty="0"/>
              <a:t>)</a:t>
            </a:r>
            <a:endParaRPr lang="hu-HU" dirty="0"/>
          </a:p>
          <a:p>
            <a:pPr lvl="1"/>
            <a:r>
              <a:rPr lang="hu-HU" dirty="0"/>
              <a:t>elemek tömbjét adja vissza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folso_gomb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getElementsByClassName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felkoverek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div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9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Elemek tömbje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több HTML-elem listája/tömbje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length</a:t>
            </a:r>
            <a:r>
              <a:rPr lang="hu-HU" dirty="0"/>
              <a:t>: elemek száma</a:t>
            </a:r>
          </a:p>
          <a:p>
            <a:pPr lvl="1"/>
            <a:r>
              <a:rPr lang="hu-HU" dirty="0"/>
              <a:t>[n]: n-edik elem elérése (0-val kezdődik a sorszámozás!)</a:t>
            </a:r>
          </a:p>
          <a:p>
            <a:pPr lvl="1"/>
            <a:r>
              <a:rPr lang="hu-HU" dirty="0"/>
              <a:t>[azonosító]: adott </a:t>
            </a:r>
            <a:r>
              <a:rPr lang="hu-HU" dirty="0" err="1"/>
              <a:t>azonosítójú</a:t>
            </a:r>
            <a:r>
              <a:rPr lang="hu-HU" dirty="0"/>
              <a:t> elem elérése</a:t>
            </a:r>
          </a:p>
          <a:p>
            <a:pPr lvl="1"/>
            <a:endParaRPr lang="hu-HU" dirty="0"/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input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9C5D27"/>
                </a:solidFill>
                <a:latin typeface="Courier New" panose="02070309020205020404" pitchFamily="49" charset="0"/>
              </a:rPr>
              <a:t>length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az űrlapelemek száma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input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lekéri az 1. űrlapelem nevét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input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radio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módosítja a 3. űrlapelem típusát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getElementsByClassName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felkoverek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bevezeto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ujnev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módosítja a "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bevezeto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"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azonositoju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, "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felkoverek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" osztályú elem nevét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getElementsByClassName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felkoverek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bevezeto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ujnev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mint az előző, de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bracket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notation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helyett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dot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notationnel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6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Attribútumok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van-e ilyen attribútuma: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hasAttribute</a:t>
            </a:r>
            <a:r>
              <a:rPr lang="hu-HU" dirty="0"/>
              <a:t>("</a:t>
            </a:r>
            <a:r>
              <a:rPr lang="hu-HU" dirty="0" err="1"/>
              <a:t>attribútumnév</a:t>
            </a:r>
            <a:r>
              <a:rPr lang="hu-HU" dirty="0"/>
              <a:t>")</a:t>
            </a:r>
          </a:p>
          <a:p>
            <a:r>
              <a:rPr lang="hu-HU" dirty="0"/>
              <a:t>attribútumok elérésére két lehetőség van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attribútumnév</a:t>
            </a:r>
            <a:r>
              <a:rPr lang="hu-HU" dirty="0"/>
              <a:t> (pl. .</a:t>
            </a:r>
            <a:r>
              <a:rPr lang="hu-HU" dirty="0" err="1"/>
              <a:t>src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getAttribute</a:t>
            </a:r>
            <a:r>
              <a:rPr lang="hu-HU" dirty="0"/>
              <a:t>("</a:t>
            </a:r>
            <a:r>
              <a:rPr lang="hu-HU" dirty="0" err="1"/>
              <a:t>attribútumnév</a:t>
            </a:r>
            <a:r>
              <a:rPr lang="hu-HU" dirty="0"/>
              <a:t>") (pl. .</a:t>
            </a:r>
            <a:r>
              <a:rPr lang="hu-HU" dirty="0" err="1"/>
              <a:t>getAttribute</a:t>
            </a:r>
            <a:r>
              <a:rPr lang="hu-HU" dirty="0"/>
              <a:t>("</a:t>
            </a:r>
            <a:r>
              <a:rPr lang="hu-HU" dirty="0" err="1"/>
              <a:t>src</a:t>
            </a:r>
            <a:r>
              <a:rPr lang="hu-HU" dirty="0"/>
              <a:t>"))</a:t>
            </a:r>
          </a:p>
          <a:p>
            <a:pPr lvl="1"/>
            <a:r>
              <a:rPr lang="hu-HU" dirty="0"/>
              <a:t>ha nincs ilyen attribútum, null-t kapunk eredményül</a:t>
            </a:r>
          </a:p>
          <a:p>
            <a:r>
              <a:rPr lang="hu-HU" dirty="0"/>
              <a:t>a "</a:t>
            </a:r>
            <a:r>
              <a:rPr lang="hu-HU" dirty="0" err="1"/>
              <a:t>class</a:t>
            </a:r>
            <a:r>
              <a:rPr lang="hu-HU" dirty="0"/>
              <a:t>" </a:t>
            </a:r>
            <a:r>
              <a:rPr lang="hu-HU" dirty="0" err="1"/>
              <a:t>a</a:t>
            </a:r>
            <a:r>
              <a:rPr lang="hu-HU" dirty="0"/>
              <a:t> JavaScriptben kulcsszó (foglalt)</a:t>
            </a:r>
          </a:p>
          <a:p>
            <a:pPr lvl="1"/>
            <a:r>
              <a:rPr lang="hu-HU" dirty="0"/>
              <a:t>ezért a "</a:t>
            </a:r>
            <a:r>
              <a:rPr lang="hu-HU" dirty="0" err="1"/>
              <a:t>class</a:t>
            </a:r>
            <a:r>
              <a:rPr lang="hu-HU" dirty="0"/>
              <a:t>" attribútumot "</a:t>
            </a:r>
            <a:r>
              <a:rPr lang="hu-HU" dirty="0" err="1"/>
              <a:t>className</a:t>
            </a:r>
            <a:r>
              <a:rPr lang="hu-HU" dirty="0"/>
              <a:t>"</a:t>
            </a:r>
            <a:r>
              <a:rPr lang="hu-HU" dirty="0" err="1"/>
              <a:t>-ként</a:t>
            </a:r>
            <a:r>
              <a:rPr lang="hu-HU" dirty="0"/>
              <a:t> találjuk meg!</a:t>
            </a:r>
          </a:p>
          <a:p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elso_bekezdes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hasAttribute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elso_bekezdes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getAttribute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elso_bekezdes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className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71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Attribútumok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attribútumok módosítására szintén két lehetőségünk van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attribútumnév</a:t>
            </a:r>
            <a:r>
              <a:rPr lang="hu-HU" dirty="0"/>
              <a:t> =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setAttribute</a:t>
            </a:r>
            <a:r>
              <a:rPr lang="hu-HU" dirty="0"/>
              <a:t>("</a:t>
            </a:r>
            <a:r>
              <a:rPr lang="hu-HU" dirty="0" err="1"/>
              <a:t>attribútumnév</a:t>
            </a:r>
            <a:r>
              <a:rPr lang="hu-HU" dirty="0"/>
              <a:t>", "új érték")</a:t>
            </a:r>
          </a:p>
          <a:p>
            <a:r>
              <a:rPr lang="hu-HU" dirty="0"/>
              <a:t>attribútumok törlése: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removeAttribute</a:t>
            </a:r>
            <a:r>
              <a:rPr lang="hu-HU" dirty="0"/>
              <a:t>("</a:t>
            </a:r>
            <a:r>
              <a:rPr lang="hu-HU" dirty="0" err="1"/>
              <a:t>attribútumnév</a:t>
            </a:r>
            <a:r>
              <a:rPr lang="hu-HU" dirty="0"/>
              <a:t>")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jobb_horgony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uj_horgony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jobb_horgony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setAttribute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name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uj_horgony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jobb_horgony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removeAttribute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name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4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jellemzők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eredete</a:t>
            </a:r>
          </a:p>
          <a:p>
            <a:pPr lvl="1"/>
            <a:r>
              <a:rPr lang="hu-HU" dirty="0"/>
              <a:t>1995</a:t>
            </a:r>
          </a:p>
          <a:p>
            <a:pPr lvl="1"/>
            <a:r>
              <a:rPr lang="hu-HU" dirty="0"/>
              <a:t>kezdetben </a:t>
            </a:r>
            <a:r>
              <a:rPr lang="hu-HU" dirty="0" err="1"/>
              <a:t>Mocha</a:t>
            </a:r>
            <a:r>
              <a:rPr lang="hu-HU" dirty="0"/>
              <a:t>, majd </a:t>
            </a:r>
            <a:r>
              <a:rPr lang="hu-HU" dirty="0" err="1"/>
              <a:t>LiveScript</a:t>
            </a:r>
            <a:r>
              <a:rPr lang="hu-HU" dirty="0"/>
              <a:t> néven</a:t>
            </a:r>
          </a:p>
          <a:p>
            <a:pPr lvl="1"/>
            <a:r>
              <a:rPr lang="hu-HU" dirty="0"/>
              <a:t>Netscape készítette</a:t>
            </a:r>
          </a:p>
          <a:p>
            <a:r>
              <a:rPr lang="hu-HU" dirty="0"/>
              <a:t>böngészők háborúja</a:t>
            </a:r>
          </a:p>
          <a:p>
            <a:pPr lvl="1"/>
            <a:r>
              <a:rPr lang="hu-HU" dirty="0"/>
              <a:t>Microsoft Internet Explorer (1995–2000, </a:t>
            </a:r>
            <a:r>
              <a:rPr lang="hu-HU" dirty="0" err="1"/>
              <a:t>JScript</a:t>
            </a:r>
            <a:r>
              <a:rPr lang="hu-HU" dirty="0"/>
              <a:t>, kiszorítja </a:t>
            </a:r>
            <a:r>
              <a:rPr lang="hu-HU"/>
              <a:t>a Netscape </a:t>
            </a:r>
            <a:r>
              <a:rPr lang="hu-HU" dirty="0"/>
              <a:t>szabványát)</a:t>
            </a:r>
          </a:p>
          <a:p>
            <a:pPr lvl="1"/>
            <a:r>
              <a:rPr lang="hu-HU" dirty="0" err="1"/>
              <a:t>Mozilla</a:t>
            </a:r>
            <a:r>
              <a:rPr lang="hu-HU" dirty="0"/>
              <a:t> </a:t>
            </a:r>
            <a:r>
              <a:rPr lang="hu-HU" dirty="0" err="1"/>
              <a:t>Firefox</a:t>
            </a:r>
            <a:r>
              <a:rPr lang="hu-HU" dirty="0"/>
              <a:t> (2004, a Netscape utódja)</a:t>
            </a:r>
          </a:p>
          <a:p>
            <a:pPr lvl="1"/>
            <a:r>
              <a:rPr lang="hu-HU" dirty="0" err="1"/>
              <a:t>Google</a:t>
            </a:r>
            <a:r>
              <a:rPr lang="hu-HU" dirty="0"/>
              <a:t> </a:t>
            </a:r>
            <a:r>
              <a:rPr lang="hu-HU" dirty="0" err="1"/>
              <a:t>Chrome</a:t>
            </a:r>
            <a:r>
              <a:rPr lang="hu-HU" dirty="0"/>
              <a:t> (2008, sokkal gyorsabb)</a:t>
            </a:r>
          </a:p>
          <a:p>
            <a:pPr lvl="1"/>
            <a:r>
              <a:rPr lang="hu-HU" dirty="0"/>
              <a:t>2009: végre együttműködnek</a:t>
            </a:r>
          </a:p>
          <a:p>
            <a:pPr lvl="1"/>
            <a:r>
              <a:rPr lang="hu-HU" dirty="0"/>
              <a:t>2015: végleges szabvány (</a:t>
            </a:r>
            <a:r>
              <a:rPr lang="hu-HU" dirty="0" err="1"/>
              <a:t>ECMAScript</a:t>
            </a:r>
            <a:r>
              <a:rPr lang="hu-HU" dirty="0"/>
              <a:t> 6)</a:t>
            </a:r>
          </a:p>
          <a:p>
            <a:r>
              <a:rPr lang="hu-HU" dirty="0"/>
              <a:t>szintaxisa kissé hasonlít a Java programozási nyelvére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3689" y="565634"/>
            <a:ext cx="6008311" cy="124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45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Attribútumok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összes attribútum elérése egyszerre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attributes</a:t>
            </a:r>
            <a:endParaRPr lang="hu-HU" dirty="0"/>
          </a:p>
          <a:p>
            <a:pPr lvl="1"/>
            <a:r>
              <a:rPr lang="hu-HU" dirty="0"/>
              <a:t>tömböt ad vissza</a:t>
            </a:r>
          </a:p>
          <a:p>
            <a:pPr lvl="1"/>
            <a:r>
              <a:rPr lang="hu-HU" dirty="0"/>
              <a:t>a tömb elemeit aztán sorszám vagy név alapján el tudjuk érni (.</a:t>
            </a:r>
            <a:r>
              <a:rPr lang="hu-HU" dirty="0" err="1"/>
              <a:t>id</a:t>
            </a:r>
            <a:r>
              <a:rPr lang="hu-HU" dirty="0"/>
              <a:t> vagy ["</a:t>
            </a:r>
            <a:r>
              <a:rPr lang="hu-HU" dirty="0" err="1"/>
              <a:t>id</a:t>
            </a:r>
            <a:r>
              <a:rPr lang="hu-HU" dirty="0"/>
              <a:t>"])</a:t>
            </a:r>
          </a:p>
          <a:p>
            <a:pPr lvl="1"/>
            <a:r>
              <a:rPr lang="hu-HU" dirty="0"/>
              <a:t>akkor van értelme használni, ha az eredményt változóba mentjük (később)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madaras_foto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9C5D27"/>
                </a:solidFill>
                <a:latin typeface="Courier New" panose="02070309020205020404" pitchFamily="49" charset="0"/>
              </a:rPr>
              <a:t>attributes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madaras_foto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attributes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4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8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(közös) – elemek és attribútumok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használt függvények elemek elérésére:</a:t>
            </a:r>
          </a:p>
          <a:p>
            <a:pPr lvl="1"/>
            <a:r>
              <a:rPr lang="en-US" dirty="0" err="1"/>
              <a:t>getElementById</a:t>
            </a:r>
            <a:r>
              <a:rPr lang="hu-HU" dirty="0"/>
              <a:t>()</a:t>
            </a:r>
          </a:p>
          <a:p>
            <a:pPr lvl="1"/>
            <a:r>
              <a:rPr lang="en-US" dirty="0" err="1"/>
              <a:t>getElementsByClassName</a:t>
            </a:r>
            <a:r>
              <a:rPr lang="hu-HU" dirty="0"/>
              <a:t>(), </a:t>
            </a:r>
            <a:r>
              <a:rPr lang="en-US" dirty="0" err="1"/>
              <a:t>getElementsByTagName</a:t>
            </a:r>
            <a:r>
              <a:rPr lang="hu-HU" dirty="0"/>
              <a:t>()</a:t>
            </a:r>
          </a:p>
          <a:p>
            <a:r>
              <a:rPr lang="hu-HU" dirty="0"/>
              <a:t>használt metódusok attribútumok elérésére:</a:t>
            </a:r>
          </a:p>
          <a:p>
            <a:pPr lvl="1"/>
            <a:r>
              <a:rPr lang="en-US" dirty="0" err="1"/>
              <a:t>hasAttribute</a:t>
            </a:r>
            <a:r>
              <a:rPr lang="hu-HU" dirty="0"/>
              <a:t>()</a:t>
            </a:r>
          </a:p>
          <a:p>
            <a:pPr lvl="1"/>
            <a:r>
              <a:rPr lang="en-US" dirty="0" err="1"/>
              <a:t>removeAttribute</a:t>
            </a:r>
            <a:r>
              <a:rPr lang="hu-HU" dirty="0"/>
              <a:t>()</a:t>
            </a:r>
          </a:p>
          <a:p>
            <a:pPr lvl="1"/>
            <a:r>
              <a:rPr lang="en-US" dirty="0" err="1"/>
              <a:t>setAttribute</a:t>
            </a:r>
            <a:r>
              <a:rPr lang="hu-HU" dirty="0"/>
              <a:t>()</a:t>
            </a:r>
          </a:p>
          <a:p>
            <a:r>
              <a:rPr lang="hu-HU" dirty="0"/>
              <a:t>használt tulajdonságok és elemelérési módok</a:t>
            </a:r>
          </a:p>
          <a:p>
            <a:pPr lvl="1"/>
            <a:r>
              <a:rPr lang="hu-HU" dirty="0" err="1"/>
              <a:t>length</a:t>
            </a:r>
            <a:endParaRPr lang="hu-HU" dirty="0"/>
          </a:p>
          <a:p>
            <a:pPr lvl="1"/>
            <a:r>
              <a:rPr lang="hu-HU" dirty="0" err="1"/>
              <a:t>dot</a:t>
            </a:r>
            <a:r>
              <a:rPr lang="hu-HU" dirty="0"/>
              <a:t> </a:t>
            </a:r>
            <a:r>
              <a:rPr lang="hu-HU" dirty="0" err="1"/>
              <a:t>notation</a:t>
            </a:r>
            <a:r>
              <a:rPr lang="hu-HU" dirty="0"/>
              <a:t>, </a:t>
            </a:r>
            <a:r>
              <a:rPr lang="hu-HU" dirty="0" err="1"/>
              <a:t>bracket</a:t>
            </a:r>
            <a:r>
              <a:rPr lang="hu-HU" dirty="0"/>
              <a:t> </a:t>
            </a:r>
            <a:r>
              <a:rPr lang="hu-HU" dirty="0" err="1"/>
              <a:t>notation</a:t>
            </a:r>
            <a:endParaRPr lang="hu-HU" dirty="0"/>
          </a:p>
          <a:p>
            <a:r>
              <a:rPr lang="hu-HU" dirty="0"/>
              <a:t>figyeld meg: hibás JavaScript-kód hibát dob?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hu-HU" dirty="0"/>
          </a:p>
          <a:p>
            <a:endParaRPr lang="hu-HU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E3A1E074-16EB-F6BF-0FEC-FE9C57479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523" y="2913446"/>
            <a:ext cx="4118097" cy="29334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47935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(egyéni) – elemek és attribútumok</a:t>
            </a:r>
            <a:br>
              <a:rPr lang="hu-HU" dirty="0"/>
            </a:br>
            <a:r>
              <a:rPr lang="hu-HU" dirty="0"/>
              <a:t>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11029950" cy="4754563"/>
          </a:xfrm>
        </p:spPr>
        <p:txBody>
          <a:bodyPr/>
          <a:lstStyle/>
          <a:p>
            <a:r>
              <a:rPr lang="hu-HU" dirty="0"/>
              <a:t>hozz létre egy HTML-oldalt, és</a:t>
            </a:r>
          </a:p>
          <a:p>
            <a:pPr lvl="1"/>
            <a:r>
              <a:rPr lang="hu-HU" dirty="0"/>
              <a:t>helyezz el benne egy bekezdést, egy első szintű címsort</a:t>
            </a:r>
            <a:br>
              <a:rPr lang="hu-HU" dirty="0"/>
            </a:br>
            <a:r>
              <a:rPr lang="hu-HU" dirty="0"/>
              <a:t>és egy szövegblokkot (&lt;</a:t>
            </a:r>
            <a:r>
              <a:rPr lang="hu-HU" dirty="0" err="1"/>
              <a:t>div</a:t>
            </a:r>
            <a:r>
              <a:rPr lang="hu-HU" dirty="0"/>
              <a:t>&gt;)</a:t>
            </a:r>
          </a:p>
          <a:p>
            <a:pPr lvl="1"/>
            <a:r>
              <a:rPr lang="hu-HU" dirty="0"/>
              <a:t>mindhárom elem ugyanabba az osztályba tartozzon, és mindnek legyen egyedi azonosítója</a:t>
            </a:r>
          </a:p>
          <a:p>
            <a:pPr lvl="1"/>
            <a:r>
              <a:rPr lang="hu-HU" dirty="0"/>
              <a:t>az osztály kapjon dőlt formázást a &lt;</a:t>
            </a:r>
            <a:r>
              <a:rPr lang="hu-HU" dirty="0" err="1"/>
              <a:t>head</a:t>
            </a:r>
            <a:r>
              <a:rPr lang="hu-HU" dirty="0"/>
              <a:t>&gt;</a:t>
            </a:r>
            <a:r>
              <a:rPr lang="hu-HU" dirty="0" err="1"/>
              <a:t>-be</a:t>
            </a:r>
            <a:r>
              <a:rPr lang="hu-HU" dirty="0"/>
              <a:t> illesztett </a:t>
            </a:r>
            <a:r>
              <a:rPr lang="hu-HU" dirty="0" err="1"/>
              <a:t>CSS-kód</a:t>
            </a:r>
            <a:r>
              <a:rPr lang="hu-HU" dirty="0"/>
              <a:t> segítségével</a:t>
            </a:r>
          </a:p>
          <a:p>
            <a:r>
              <a:rPr lang="hu-HU" dirty="0"/>
              <a:t>szerepeljen az oldalon néhány gomb az alábbi funkciókkal:</a:t>
            </a:r>
          </a:p>
          <a:p>
            <a:pPr lvl="1"/>
            <a:r>
              <a:rPr lang="hu-HU" dirty="0"/>
              <a:t>kiírja a dőlt osztályba tartozó elemek számát figyelmeztető felugró ablakban</a:t>
            </a:r>
          </a:p>
          <a:p>
            <a:pPr lvl="1"/>
            <a:r>
              <a:rPr lang="hu-HU" dirty="0"/>
              <a:t>módosítja a dőlt osztályba tartozó elemek közül az elsőnek az azonosítóját (</a:t>
            </a:r>
            <a:r>
              <a:rPr lang="hu-HU" dirty="0" err="1"/>
              <a:t>dot</a:t>
            </a:r>
            <a:r>
              <a:rPr lang="hu-HU" dirty="0"/>
              <a:t> </a:t>
            </a:r>
            <a:r>
              <a:rPr lang="hu-HU" dirty="0" err="1"/>
              <a:t>notationnel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törli a dőlt osztályba tartozó elemek közül az egyiknek (azonosítójával megadva) az osztályát</a:t>
            </a:r>
          </a:p>
          <a:p>
            <a:pPr lvl="1"/>
            <a:r>
              <a:rPr lang="hu-HU" dirty="0"/>
              <a:t>kiírja a dőlt osztályba tartozó elemek közül az elsőnek az azonosítóját (</a:t>
            </a:r>
            <a:r>
              <a:rPr lang="hu-HU" dirty="0" err="1"/>
              <a:t>bracket</a:t>
            </a:r>
            <a:r>
              <a:rPr lang="hu-HU" dirty="0"/>
              <a:t> </a:t>
            </a:r>
            <a:r>
              <a:rPr lang="hu-HU" dirty="0" err="1"/>
              <a:t>notationnel</a:t>
            </a:r>
            <a:r>
              <a:rPr lang="hu-HU" dirty="0"/>
              <a:t> vagy metódussal) felugró ablakban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289" y="169862"/>
            <a:ext cx="3293498" cy="22557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5475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 elérése a neve alapján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document</a:t>
            </a:r>
            <a:r>
              <a:rPr lang="hu-HU" dirty="0"/>
              <a:t>.</a:t>
            </a:r>
            <a:r>
              <a:rPr lang="en-US" dirty="0" err="1"/>
              <a:t>getElementsByName</a:t>
            </a:r>
            <a:r>
              <a:rPr lang="hu-HU" dirty="0"/>
              <a:t>("név")</a:t>
            </a:r>
          </a:p>
          <a:p>
            <a:pPr lvl="1"/>
            <a:r>
              <a:rPr lang="hu-HU" dirty="0"/>
              <a:t>elemek tömbjét adja vissza</a:t>
            </a:r>
          </a:p>
          <a:p>
            <a:pPr lvl="1"/>
            <a:r>
              <a:rPr lang="hu-HU" dirty="0"/>
              <a:t>a "</a:t>
            </a:r>
            <a:r>
              <a:rPr lang="hu-HU" dirty="0" err="1"/>
              <a:t>name</a:t>
            </a:r>
            <a:r>
              <a:rPr lang="hu-HU" dirty="0"/>
              <a:t>" attribútum alapján</a:t>
            </a:r>
          </a:p>
          <a:p>
            <a:pPr lvl="1"/>
            <a:r>
              <a:rPr lang="hu-HU" dirty="0"/>
              <a:t>főleg űrlapelemek és horgonyok esetén hasznos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valasztas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checked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lehetosegek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elso_lehetoseg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elso_valasz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7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 tartalmának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szöveges, fix tartalmak esetén:</a:t>
            </a:r>
          </a:p>
          <a:p>
            <a:pPr lvl="1"/>
            <a:r>
              <a:rPr lang="hu-HU" dirty="0"/>
              <a:t>.</a:t>
            </a:r>
            <a:r>
              <a:rPr lang="en-US" dirty="0" err="1"/>
              <a:t>innerHTML</a:t>
            </a:r>
            <a:endParaRPr lang="hu-HU" dirty="0"/>
          </a:p>
          <a:p>
            <a:pPr lvl="1"/>
            <a:r>
              <a:rPr lang="hu-HU" dirty="0"/>
              <a:t>nem csak a szöveg, hanem a teljes HTML-tartalom (gyerekelemekkel együtt)!</a:t>
            </a:r>
          </a:p>
          <a:p>
            <a:r>
              <a:rPr lang="hu-HU" dirty="0"/>
              <a:t>űrlapelemek esetén: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value</a:t>
            </a:r>
            <a:endParaRPr lang="hu-HU" dirty="0"/>
          </a:p>
          <a:p>
            <a:r>
              <a:rPr lang="hu-HU" dirty="0"/>
              <a:t>lekérni és módosítani is tudjuk a tartalmat</a:t>
            </a:r>
          </a:p>
          <a:p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cimsor_felso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innerHTML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cimsor_felso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innerHTML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Új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cím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cimsor_felso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innerHTML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Új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dőlt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cím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szammezo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2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 kiválasztásának lekérdezése/módosítása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rádiógombok és jelölőnégyzetek kiválasztási állapotát lekérdezhetjük</a:t>
            </a:r>
          </a:p>
          <a:p>
            <a:pPr lvl="1"/>
            <a:r>
              <a:rPr lang="hu-HU" dirty="0"/>
              <a:t>a .</a:t>
            </a:r>
            <a:r>
              <a:rPr lang="hu-HU" dirty="0" err="1"/>
              <a:t>checked</a:t>
            </a:r>
            <a:r>
              <a:rPr lang="hu-HU" dirty="0"/>
              <a:t> mezővel</a:t>
            </a:r>
          </a:p>
          <a:p>
            <a:pPr lvl="1"/>
            <a:r>
              <a:rPr lang="hu-HU" dirty="0"/>
              <a:t>ez logikai értéket ad (</a:t>
            </a:r>
            <a:r>
              <a:rPr lang="hu-HU" dirty="0" err="1"/>
              <a:t>true</a:t>
            </a:r>
            <a:r>
              <a:rPr lang="hu-HU" dirty="0"/>
              <a:t>/</a:t>
            </a:r>
            <a:r>
              <a:rPr lang="hu-HU" dirty="0" err="1"/>
              <a:t>false</a:t>
            </a:r>
            <a:r>
              <a:rPr lang="hu-HU" dirty="0"/>
              <a:t>)</a:t>
            </a:r>
          </a:p>
          <a:p>
            <a:r>
              <a:rPr lang="hu-HU" dirty="0"/>
              <a:t>ugyanígy módosításra (kijelölésre, ki nem jelölésre) is lehetőségünk van</a:t>
            </a:r>
          </a:p>
          <a:p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masodik_valasztas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checked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masodik_valasztas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checked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legyen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kijelölt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masodik_valasztas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checked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legyen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jelölt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2"/>
            <a:endParaRPr lang="hu-HU" dirty="0"/>
          </a:p>
          <a:p>
            <a:pPr lvl="1"/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02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 stílusának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JavaScript nem csak az összes elemet és azok összes attribútumát éri el</a:t>
            </a:r>
          </a:p>
          <a:p>
            <a:pPr lvl="1"/>
            <a:r>
              <a:rPr lang="hu-HU" dirty="0"/>
              <a:t>hanem az elemek összes formázási jellemzőjét</a:t>
            </a:r>
          </a:p>
          <a:p>
            <a:pPr lvl="1"/>
            <a:r>
              <a:rPr lang="hu-HU" dirty="0"/>
              <a:t>vagyis az összes </a:t>
            </a:r>
            <a:r>
              <a:rPr lang="hu-HU" dirty="0" err="1"/>
              <a:t>CSS-tulajdonságot</a:t>
            </a:r>
            <a:endParaRPr lang="hu-HU" dirty="0"/>
          </a:p>
          <a:p>
            <a:r>
              <a:rPr lang="hu-HU" dirty="0"/>
              <a:t>a CSS sok kötőjelet használ</a:t>
            </a:r>
          </a:p>
          <a:p>
            <a:pPr lvl="1"/>
            <a:r>
              <a:rPr lang="hu-HU" dirty="0"/>
              <a:t>pl. </a:t>
            </a:r>
            <a:r>
              <a:rPr lang="hu-HU" dirty="0" err="1"/>
              <a:t>font-weight</a:t>
            </a:r>
            <a:r>
              <a:rPr lang="hu-HU" dirty="0"/>
              <a:t>, </a:t>
            </a:r>
            <a:r>
              <a:rPr lang="hu-HU" dirty="0" err="1"/>
              <a:t>background-color</a:t>
            </a:r>
            <a:r>
              <a:rPr lang="hu-HU" dirty="0"/>
              <a:t>, </a:t>
            </a:r>
            <a:r>
              <a:rPr lang="en-US" dirty="0"/>
              <a:t>border-top-width</a:t>
            </a:r>
            <a:endParaRPr lang="hu-HU" dirty="0"/>
          </a:p>
          <a:p>
            <a:pPr lvl="1"/>
            <a:r>
              <a:rPr lang="hu-HU" dirty="0"/>
              <a:t>a JavaScriptben a kötőjel a kivonás jele…</a:t>
            </a:r>
          </a:p>
          <a:p>
            <a:pPr lvl="1"/>
            <a:r>
              <a:rPr lang="hu-HU" dirty="0"/>
              <a:t>ezért a tulajdonságok neve kicsit más JavaScriptben (kötőjel kiesik, utána nagybetű)</a:t>
            </a:r>
          </a:p>
          <a:p>
            <a:pPr lvl="1"/>
            <a:r>
              <a:rPr lang="hu-HU" dirty="0" err="1"/>
              <a:t>font-weight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fontWeight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/>
              <a:t>background-color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 </a:t>
            </a:r>
            <a:r>
              <a:rPr lang="hu-HU" dirty="0" err="1"/>
              <a:t>backgroundColor</a:t>
            </a:r>
            <a:r>
              <a:rPr lang="hu-HU" dirty="0"/>
              <a:t>, </a:t>
            </a:r>
            <a:r>
              <a:rPr lang="en-US" dirty="0"/>
              <a:t>border-top-width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borderTopWidth</a:t>
            </a:r>
            <a:endParaRPr lang="hu-HU" dirty="0"/>
          </a:p>
          <a:p>
            <a:pPr lvl="1"/>
            <a:r>
              <a:rPr lang="hu-HU" dirty="0"/>
              <a:t>az első betű kicsi!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3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 stílusának elérése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stílus elérése és módosítása:</a:t>
            </a:r>
          </a:p>
          <a:p>
            <a:pPr lvl="1"/>
            <a:r>
              <a:rPr lang="en-US" dirty="0"/>
              <a:t>.style.</a:t>
            </a:r>
            <a:r>
              <a:rPr lang="hu-HU" i="1" dirty="0"/>
              <a:t>tulajdonság</a:t>
            </a:r>
          </a:p>
          <a:p>
            <a:pPr lvl="1"/>
            <a:r>
              <a:rPr lang="en-US" dirty="0"/>
              <a:t>.style.</a:t>
            </a:r>
            <a:r>
              <a:rPr lang="hu-HU" i="1" dirty="0"/>
              <a:t>tulajdonság</a:t>
            </a:r>
            <a:r>
              <a:rPr lang="en-US" dirty="0"/>
              <a:t> = </a:t>
            </a:r>
            <a:r>
              <a:rPr lang="hu-HU" dirty="0"/>
              <a:t>"új érték"</a:t>
            </a:r>
          </a:p>
          <a:p>
            <a:r>
              <a:rPr lang="hu-HU" dirty="0"/>
              <a:t>így csak a közvetlenül az elem "</a:t>
            </a:r>
            <a:r>
              <a:rPr lang="hu-HU" dirty="0" err="1"/>
              <a:t>style</a:t>
            </a:r>
            <a:r>
              <a:rPr lang="hu-HU" dirty="0"/>
              <a:t>" attribútumával megadott tulajdonságokat érjük el!</a:t>
            </a:r>
          </a:p>
          <a:p>
            <a:pPr lvl="1"/>
            <a:r>
              <a:rPr lang="hu-HU" dirty="0"/>
              <a:t>ha nem lett megadva, vagy nem így (hanem .</a:t>
            </a:r>
            <a:r>
              <a:rPr lang="hu-HU" dirty="0" err="1"/>
              <a:t>css-fájllal</a:t>
            </a:r>
            <a:r>
              <a:rPr lang="hu-HU" dirty="0"/>
              <a:t> vagy a &lt;</a:t>
            </a:r>
            <a:r>
              <a:rPr lang="hu-HU" dirty="0" err="1"/>
              <a:t>style</a:t>
            </a:r>
            <a:r>
              <a:rPr lang="hu-HU" dirty="0"/>
              <a:t>&gt;</a:t>
            </a:r>
            <a:r>
              <a:rPr lang="hu-HU" dirty="0" err="1"/>
              <a:t>-ban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akkor az eredmény üres ("")</a:t>
            </a:r>
          </a:p>
          <a:p>
            <a:pPr lvl="1"/>
            <a:endParaRPr lang="hu-HU" dirty="0"/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9C5D27"/>
                </a:solidFill>
                <a:latin typeface="Courier New" panose="02070309020205020404" pitchFamily="49" charset="0"/>
              </a:rPr>
              <a:t>style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fontFamily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lekéri a betűtípust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bekezdes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9C5D27"/>
                </a:solidFill>
                <a:latin typeface="Courier New" panose="02070309020205020404" pitchFamily="49" charset="0"/>
              </a:rPr>
              <a:t>style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visibility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hidden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elrejti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9C5D27"/>
                </a:solidFill>
                <a:latin typeface="Courier New" panose="02070309020205020404" pitchFamily="49" charset="0"/>
              </a:rPr>
              <a:t>style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fontWeight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bold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vastagítja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r>
              <a:rPr lang="hu-HU" dirty="0"/>
              <a:t>persze van lehetőség az összes formázás elérésére is (nem tananyag)</a:t>
            </a:r>
          </a:p>
          <a:p>
            <a:pPr lvl="2"/>
            <a:endParaRPr lang="hu-HU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programozási nyelvekben sokszor szoktunk</a:t>
            </a:r>
          </a:p>
          <a:p>
            <a:pPr lvl="1"/>
            <a:r>
              <a:rPr lang="hu-HU" dirty="0"/>
              <a:t>változókat létrehozni</a:t>
            </a:r>
          </a:p>
          <a:p>
            <a:pPr lvl="1"/>
            <a:r>
              <a:rPr lang="hu-HU" dirty="0"/>
              <a:t>ezekkel műveletet végezni</a:t>
            </a:r>
          </a:p>
          <a:p>
            <a:pPr lvl="1"/>
            <a:r>
              <a:rPr lang="hu-HU" dirty="0"/>
              <a:t>ezekbe most csak belekóstolunk…</a:t>
            </a:r>
          </a:p>
          <a:p>
            <a:r>
              <a:rPr lang="hu-HU" dirty="0"/>
              <a:t>a változó</a:t>
            </a:r>
          </a:p>
          <a:p>
            <a:pPr lvl="1"/>
            <a:r>
              <a:rPr lang="hu-HU" dirty="0"/>
              <a:t>egy vagy értéket tartalmazó adat (pl. egy szám, szövegek tömbje, HTML-elemek tömbje)</a:t>
            </a:r>
          </a:p>
          <a:p>
            <a:pPr lvl="1"/>
            <a:r>
              <a:rPr lang="hu-HU" dirty="0"/>
              <a:t>neve és típusa van</a:t>
            </a:r>
          </a:p>
          <a:p>
            <a:pPr lvl="1"/>
            <a:r>
              <a:rPr lang="hu-HU" dirty="0"/>
              <a:t>a nevével hivatkozunk rá</a:t>
            </a:r>
          </a:p>
          <a:p>
            <a:pPr lvl="1"/>
            <a:r>
              <a:rPr lang="hu-HU" dirty="0"/>
              <a:t>a típus definiálja a felvehető értékek körét</a:t>
            </a:r>
          </a:p>
          <a:p>
            <a:r>
              <a:rPr lang="hu-HU" dirty="0"/>
              <a:t>változónév betűt, számot, aláhúzást tartalmazhat, de nem kezdődhet számmal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0084" y="223441"/>
            <a:ext cx="3876675" cy="2219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84041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értéket adhatunk neki, majd később akár módosíthatjuk is</a:t>
            </a:r>
          </a:p>
          <a:p>
            <a:r>
              <a:rPr lang="hu-HU" dirty="0"/>
              <a:t>értékadás</a:t>
            </a:r>
          </a:p>
          <a:p>
            <a:pPr lvl="1"/>
            <a:r>
              <a:rPr lang="hu-HU" dirty="0"/>
              <a:t>változó = érték;</a:t>
            </a:r>
          </a:p>
          <a:p>
            <a:pPr lvl="1"/>
            <a:r>
              <a:rPr lang="hu-HU" dirty="0"/>
              <a:t>az értékadáskor kiderül a típusa is</a:t>
            </a:r>
          </a:p>
          <a:p>
            <a:pPr lvl="1"/>
            <a:r>
              <a:rPr lang="hu-HU" dirty="0"/>
              <a:t>ha módosítjuk az értékét, módosul a típusa is</a:t>
            </a:r>
          </a:p>
          <a:p>
            <a:r>
              <a:rPr lang="hu-HU" dirty="0"/>
              <a:t>a változókat létrehozásakor elé szokták írni a var kulcsszót</a:t>
            </a:r>
          </a:p>
          <a:p>
            <a:pPr lvl="1"/>
            <a:r>
              <a:rPr lang="hu-HU" dirty="0"/>
              <a:t>ez akkor fontos, ha függvényekkel dolgozunk (lokális vs. globális változók)</a:t>
            </a:r>
          </a:p>
          <a:p>
            <a:pPr lvl="1"/>
            <a:r>
              <a:rPr lang="hu-HU" dirty="0"/>
              <a:t>egyéb esetekben a var kulcsszó elhagyható</a:t>
            </a:r>
          </a:p>
          <a:p>
            <a:pPr lvl="1"/>
            <a:r>
              <a:rPr lang="hu-HU" dirty="0"/>
              <a:t>lustaságból mi is elhagyjuk innentől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valami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létrejött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típusa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egész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valami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hat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megváltozott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tartalma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típusa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is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szöveg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masik_valtozo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létrehozása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kulcsszóval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összehasonlítás más nyelvekkel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HTML-lel szemben</a:t>
            </a:r>
          </a:p>
          <a:p>
            <a:pPr lvl="1"/>
            <a:r>
              <a:rPr lang="hu-HU" dirty="0"/>
              <a:t>érzékeny a kis- és nagybetűk közti különbségre ("</a:t>
            </a:r>
            <a:r>
              <a:rPr lang="hu-HU" dirty="0" err="1"/>
              <a:t>case-sensitive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idézőjelek kötelezőek</a:t>
            </a:r>
          </a:p>
          <a:p>
            <a:pPr lvl="1"/>
            <a:r>
              <a:rPr lang="hu-HU" dirty="0"/>
              <a:t>programozási nyelv (nem jelölőnyelv), sokkal összetettebb</a:t>
            </a:r>
          </a:p>
          <a:p>
            <a:r>
              <a:rPr lang="hu-HU" dirty="0"/>
              <a:t>Javával szemben</a:t>
            </a:r>
          </a:p>
          <a:p>
            <a:pPr lvl="1"/>
            <a:r>
              <a:rPr lang="hu-HU" dirty="0"/>
              <a:t>más készítette és más célra</a:t>
            </a:r>
          </a:p>
          <a:p>
            <a:pPr lvl="1"/>
            <a:r>
              <a:rPr lang="hu-HU" dirty="0"/>
              <a:t>nem önálló (futtatható) programot</a:t>
            </a:r>
            <a:br>
              <a:rPr lang="hu-HU" dirty="0"/>
            </a:br>
            <a:r>
              <a:rPr lang="hu-HU" dirty="0"/>
              <a:t>készítünk (fordítunk – </a:t>
            </a:r>
            <a:r>
              <a:rPr lang="hu-HU" dirty="0" err="1"/>
              <a:t>compile</a:t>
            </a:r>
            <a:r>
              <a:rPr lang="hu-HU" dirty="0"/>
              <a:t>) belőle,</a:t>
            </a:r>
            <a:br>
              <a:rPr lang="hu-HU" dirty="0"/>
            </a:br>
            <a:r>
              <a:rPr lang="hu-HU" dirty="0"/>
              <a:t>hanem egy értelmező (</a:t>
            </a:r>
            <a:r>
              <a:rPr lang="hu-HU" dirty="0" err="1"/>
              <a:t>interpreter</a:t>
            </a:r>
            <a:r>
              <a:rPr lang="hu-HU" dirty="0"/>
              <a:t>) futtatja le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/>
              <a:t>értelmező: a böngésző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5546" y="3555059"/>
            <a:ext cx="5458264" cy="24448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6815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egyszerű típusok:</a:t>
            </a:r>
          </a:p>
          <a:p>
            <a:pPr lvl="1"/>
            <a:r>
              <a:rPr lang="hu-HU" dirty="0"/>
              <a:t>semmi (null)</a:t>
            </a:r>
          </a:p>
          <a:p>
            <a:pPr lvl="1"/>
            <a:r>
              <a:rPr lang="hu-HU" dirty="0"/>
              <a:t>logikai érték (</a:t>
            </a:r>
            <a:r>
              <a:rPr lang="hu-HU" dirty="0" err="1"/>
              <a:t>true</a:t>
            </a:r>
            <a:r>
              <a:rPr lang="hu-HU" dirty="0"/>
              <a:t>/</a:t>
            </a:r>
            <a:r>
              <a:rPr lang="hu-HU" dirty="0" err="1"/>
              <a:t>false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egész szám</a:t>
            </a:r>
          </a:p>
          <a:p>
            <a:pPr lvl="1"/>
            <a:r>
              <a:rPr lang="hu-HU" dirty="0"/>
              <a:t>valós szám ("lebegőpontos") – tizedesjel a pont</a:t>
            </a:r>
          </a:p>
          <a:p>
            <a:pPr lvl="1"/>
            <a:r>
              <a:rPr lang="hu-HU" dirty="0"/>
              <a:t>szöveg (idézőjelek vagy aposztrófok között) – az attribútumok mindig szövegek!</a:t>
            </a:r>
          </a:p>
          <a:p>
            <a:pPr lvl="2"/>
            <a:endParaRPr lang="hu-HU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logikai1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logikai2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radio2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checked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kiválasztotta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-e?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szam1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egész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szam2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valós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szoveg1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szoveg2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kep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9C5D27"/>
                </a:solidFill>
                <a:latin typeface="Courier New" panose="02070309020205020404" pitchFamily="49" charset="0"/>
              </a:rPr>
              <a:t>style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visibility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pl. "hidden"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szoveg3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szammezo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pl. "3"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21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összetett típusok</a:t>
            </a:r>
          </a:p>
          <a:p>
            <a:pPr lvl="1"/>
            <a:r>
              <a:rPr lang="hu-HU" dirty="0"/>
              <a:t>HTML-elem</a:t>
            </a:r>
          </a:p>
          <a:p>
            <a:pPr lvl="1"/>
            <a:r>
              <a:rPr lang="hu-HU" dirty="0"/>
              <a:t>HTML-elemek tömbje</a:t>
            </a:r>
          </a:p>
          <a:p>
            <a:pPr lvl="1"/>
            <a:r>
              <a:rPr lang="hu-HU" dirty="0"/>
              <a:t>attribútumok tömbje</a:t>
            </a:r>
          </a:p>
          <a:p>
            <a:pPr lvl="1"/>
            <a:r>
              <a:rPr lang="hu-HU" dirty="0"/>
              <a:t>és még rengeteg más…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cim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cimsor_felso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HTML-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bekezdesek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HTML-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tömbje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elso_bekezdes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bekezdesek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HTML-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attributumok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elso_bekezdes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attributes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attribútumok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tömbje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 indent="-534988">
              <a:spcBef>
                <a:spcPts val="1000"/>
              </a:spcBef>
            </a:pPr>
            <a:endParaRPr lang="hu-HU" dirty="0"/>
          </a:p>
          <a:p>
            <a:endParaRPr lang="en-US" dirty="0"/>
          </a:p>
          <a:p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78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változóban rögzített HTML-elemeknek nem csak lekérni</a:t>
            </a:r>
          </a:p>
          <a:p>
            <a:pPr lvl="1"/>
            <a:r>
              <a:rPr lang="hu-HU" dirty="0"/>
              <a:t>hanem módosítani is tudjuk az attribútumait/stílusát</a:t>
            </a:r>
          </a:p>
          <a:p>
            <a:pPr lvl="2"/>
            <a:endParaRPr lang="hu-HU" dirty="0"/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urlapelemek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getElementsByTagName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input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urlapelemek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lekéri az 1. űrlapelem nevét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urlapelemek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radio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// módosítja a 3. űrlapelem típusát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felkoverek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getElementsByClassName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felkoverek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felkoverek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bevezeto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name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ujnev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javascriptes</a:t>
            </a:r>
            <a:r>
              <a:rPr lang="hu-HU" dirty="0"/>
              <a:t> tömb úgy működik, mint a </a:t>
            </a:r>
            <a:r>
              <a:rPr lang="hu-HU" dirty="0" err="1"/>
              <a:t>pythonos</a:t>
            </a:r>
            <a:r>
              <a:rPr lang="hu-HU" dirty="0"/>
              <a:t> lista</a:t>
            </a:r>
          </a:p>
          <a:p>
            <a:pPr lvl="1"/>
            <a:r>
              <a:rPr lang="hu-HU" dirty="0"/>
              <a:t>szögletes zárójel, nullától sorszámozás</a:t>
            </a:r>
          </a:p>
          <a:p>
            <a:pPr lvl="1"/>
            <a:r>
              <a:rPr lang="hu-HU" dirty="0"/>
              <a:t>csak hivatkozik az elemre, nem valódi másolat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7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változókkal mindenféle műveleteket végezhetünk</a:t>
            </a:r>
          </a:p>
          <a:p>
            <a:pPr lvl="1"/>
            <a:r>
              <a:rPr lang="hu-HU" dirty="0"/>
              <a:t>műveleti jel: "operátor"</a:t>
            </a:r>
          </a:p>
          <a:p>
            <a:pPr lvl="1"/>
            <a:r>
              <a:rPr lang="hu-HU" dirty="0"/>
              <a:t>a típus határozza meg a lehetőségeket</a:t>
            </a:r>
          </a:p>
          <a:p>
            <a:pPr lvl="1"/>
            <a:r>
              <a:rPr lang="hu-HU" dirty="0"/>
              <a:t>a művelet eredménye nem feltétlenül olyan típusú, mint a bemeneti elemei</a:t>
            </a:r>
          </a:p>
          <a:p>
            <a:pPr lvl="1"/>
            <a:r>
              <a:rPr lang="hu-HU" dirty="0"/>
              <a:t>rengeteg művelet, mi csak néhányat tanulunk</a:t>
            </a:r>
          </a:p>
          <a:p>
            <a:r>
              <a:rPr lang="hu-HU" dirty="0"/>
              <a:t>főbb műveletek</a:t>
            </a:r>
          </a:p>
          <a:p>
            <a:pPr lvl="1"/>
            <a:r>
              <a:rPr lang="hu-HU" dirty="0"/>
              <a:t>szám, </a:t>
            </a:r>
            <a:r>
              <a:rPr lang="hu-HU" dirty="0" err="1"/>
              <a:t>szám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szám</a:t>
            </a:r>
            <a:r>
              <a:rPr lang="hu-HU" dirty="0"/>
              <a:t>: +, -, *, /</a:t>
            </a:r>
          </a:p>
          <a:p>
            <a:pPr lvl="1"/>
            <a:r>
              <a:rPr lang="hu-HU" dirty="0"/>
              <a:t>szám, </a:t>
            </a:r>
            <a:r>
              <a:rPr lang="hu-HU" dirty="0" err="1"/>
              <a:t>szám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logikai: &lt;, &lt;=, &gt;, &gt;=, == (egyenlő), != (nem egyenlő)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logikai, </a:t>
            </a:r>
            <a:r>
              <a:rPr lang="hu-HU" dirty="0" err="1">
                <a:sym typeface="Wingdings" panose="05000000000000000000" pitchFamily="2" charset="2"/>
              </a:rPr>
              <a:t>logikai</a:t>
            </a:r>
            <a:r>
              <a:rPr lang="hu-HU" dirty="0">
                <a:sym typeface="Wingdings" panose="05000000000000000000" pitchFamily="2" charset="2"/>
              </a:rPr>
              <a:t>  </a:t>
            </a:r>
            <a:r>
              <a:rPr lang="hu-HU" dirty="0" err="1">
                <a:sym typeface="Wingdings" panose="05000000000000000000" pitchFamily="2" charset="2"/>
              </a:rPr>
              <a:t>logikai</a:t>
            </a:r>
            <a:r>
              <a:rPr lang="hu-HU" dirty="0">
                <a:sym typeface="Wingdings" panose="05000000000000000000" pitchFamily="2" charset="2"/>
              </a:rPr>
              <a:t>: || (vagy), &amp;&amp; (és)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logikai  </a:t>
            </a:r>
            <a:r>
              <a:rPr lang="hu-HU" dirty="0" err="1">
                <a:sym typeface="Wingdings" panose="05000000000000000000" pitchFamily="2" charset="2"/>
              </a:rPr>
              <a:t>logikai</a:t>
            </a:r>
            <a:r>
              <a:rPr lang="hu-HU" dirty="0">
                <a:sym typeface="Wingdings" panose="05000000000000000000" pitchFamily="2" charset="2"/>
              </a:rPr>
              <a:t>: ! (nem)</a:t>
            </a:r>
          </a:p>
          <a:p>
            <a:pPr lvl="1"/>
            <a:r>
              <a:rPr lang="hu-HU" dirty="0"/>
              <a:t>szöveg, </a:t>
            </a:r>
            <a:r>
              <a:rPr lang="hu-HU" dirty="0" err="1"/>
              <a:t>szöveg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szöveg</a:t>
            </a:r>
            <a:r>
              <a:rPr lang="hu-HU" dirty="0">
                <a:sym typeface="Wingdings" panose="05000000000000000000" pitchFamily="2" charset="2"/>
              </a:rPr>
              <a:t>: + (összefűz)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3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és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9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3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448C27"/>
                </a:solidFill>
                <a:latin typeface="Courier New" panose="02070309020205020404" pitchFamily="49" charset="0"/>
              </a:rPr>
              <a:t>b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"ab"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448C27"/>
                </a:solidFill>
                <a:latin typeface="Courier New" panose="02070309020205020404" pitchFamily="49" charset="0"/>
              </a:rPr>
              <a:t>1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da-DK" dirty="0">
                <a:solidFill>
                  <a:srgbClr val="448C27"/>
                </a:solidFill>
                <a:latin typeface="Courier New" panose="02070309020205020404" pitchFamily="49" charset="0"/>
              </a:rPr>
              <a:t>2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"12"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false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&gt;=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true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false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&amp;&amp;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false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||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 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true</a:t>
            </a:r>
            <a:endParaRPr lang="da-DK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!</a:t>
            </a:r>
            <a:r>
              <a:rPr lang="da-DK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da-DK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da-DK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da-DK" i="1" dirty="0">
                <a:solidFill>
                  <a:srgbClr val="AAAAAA"/>
                </a:solidFill>
                <a:latin typeface="Courier New" panose="02070309020205020404" pitchFamily="49" charset="0"/>
              </a:rPr>
              <a:t>// true</a:t>
            </a:r>
            <a:endParaRPr lang="hu-HU" dirty="0">
              <a:solidFill>
                <a:srgbClr val="333333"/>
              </a:solidFill>
            </a:endParaRPr>
          </a:p>
          <a:p>
            <a:pPr lvl="2"/>
            <a:endParaRPr lang="hu-HU" dirty="0"/>
          </a:p>
          <a:p>
            <a:r>
              <a:rPr lang="hu-HU" dirty="0"/>
              <a:t>persze tetszőlegesen bonyolult lehet, zárójelezhetünk is, felhasználhatunk változókat</a:t>
            </a:r>
          </a:p>
          <a:p>
            <a:pPr lvl="1"/>
            <a:r>
              <a:rPr lang="hu-HU" dirty="0"/>
              <a:t>a műveleteknek megadott sorrendje (</a:t>
            </a:r>
            <a:r>
              <a:rPr lang="hu-HU" dirty="0" err="1"/>
              <a:t>precedenciája</a:t>
            </a:r>
            <a:r>
              <a:rPr lang="hu-HU" dirty="0"/>
              <a:t>) és iránya van</a:t>
            </a:r>
          </a:p>
          <a:p>
            <a:pPr lvl="2"/>
            <a:r>
              <a:rPr lang="es-E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!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s-E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)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||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s-E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s-E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s-E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96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Megerősítés kérése a felhasználótól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confirm</a:t>
            </a:r>
            <a:r>
              <a:rPr lang="hu-HU" dirty="0"/>
              <a:t>("kérdés") metódus</a:t>
            </a:r>
          </a:p>
          <a:p>
            <a:pPr lvl="1"/>
            <a:r>
              <a:rPr lang="hu-HU" dirty="0"/>
              <a:t>a felhasználótól megerősítést vár</a:t>
            </a:r>
          </a:p>
          <a:p>
            <a:pPr lvl="1"/>
            <a:r>
              <a:rPr lang="hu-HU" dirty="0"/>
              <a:t>a visszatérési értéke logikai</a:t>
            </a:r>
          </a:p>
          <a:p>
            <a:pPr lvl="1"/>
            <a:r>
              <a:rPr lang="hu-HU" dirty="0"/>
              <a:t>ha </a:t>
            </a:r>
            <a:r>
              <a:rPr lang="hu-HU" dirty="0" err="1"/>
              <a:t>OK-t</a:t>
            </a:r>
            <a:r>
              <a:rPr lang="hu-HU" dirty="0"/>
              <a:t> nyomott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true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egyéb esetben (Mégse, vagy bezárta az ablakot)  </a:t>
            </a:r>
            <a:r>
              <a:rPr lang="hu-HU" dirty="0" err="1">
                <a:sym typeface="Wingdings" panose="05000000000000000000" pitchFamily="2" charset="2"/>
              </a:rPr>
              <a:t>false</a:t>
            </a:r>
            <a:endParaRPr lang="hu-HU" dirty="0"/>
          </a:p>
          <a:p>
            <a:r>
              <a:rPr lang="hu-HU" dirty="0"/>
              <a:t>prompt("kérdés", "alapértelmezett válasz") metódus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alpértelmezett</a:t>
            </a:r>
            <a:r>
              <a:rPr lang="hu-HU" dirty="0"/>
              <a:t> válasz opcionális</a:t>
            </a:r>
          </a:p>
          <a:p>
            <a:pPr lvl="1"/>
            <a:r>
              <a:rPr lang="hu-HU" dirty="0"/>
              <a:t>a felhasználótól szöveges visszajelzést vár</a:t>
            </a:r>
          </a:p>
          <a:p>
            <a:pPr lvl="1"/>
            <a:r>
              <a:rPr lang="hu-HU" dirty="0"/>
              <a:t> visszatérési értéke a szöveg vagy null </a:t>
            </a:r>
            <a:r>
              <a:rPr lang="hu-HU" dirty="0">
                <a:sym typeface="Wingdings" panose="05000000000000000000" pitchFamily="2" charset="2"/>
              </a:rPr>
              <a:t>(Mégse, vagy bezárta az ablakot)</a:t>
            </a: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confirm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Ugorjunk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gúglira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endParaRPr lang="hu-HU" dirty="0">
              <a:sym typeface="Wingdings" panose="05000000000000000000" pitchFamily="2" charset="2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prompt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legyen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címe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oldalnak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null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true,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válaszolt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kérdésre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false,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6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Elágazások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programozási nyelvekben gyakran készítünk</a:t>
            </a:r>
          </a:p>
          <a:p>
            <a:pPr lvl="1"/>
            <a:r>
              <a:rPr lang="hu-HU" dirty="0"/>
              <a:t>elágazásokat – megnézzük</a:t>
            </a:r>
          </a:p>
          <a:p>
            <a:pPr lvl="1"/>
            <a:r>
              <a:rPr lang="hu-HU" dirty="0"/>
              <a:t>feltételes ciklusokat – kihagyjuk</a:t>
            </a:r>
          </a:p>
          <a:p>
            <a:pPr lvl="1"/>
            <a:r>
              <a:rPr lang="hu-HU" dirty="0"/>
              <a:t>iteráló ciklusokat – kihagyjuk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1" y="3910012"/>
            <a:ext cx="11778694" cy="21033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0249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Elágazások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elágazás</a:t>
            </a:r>
          </a:p>
          <a:p>
            <a:pPr lvl="1"/>
            <a:r>
              <a:rPr lang="hu-HU" dirty="0"/>
              <a:t>egy logikai feltételt megvizsgál</a:t>
            </a:r>
          </a:p>
          <a:p>
            <a:pPr lvl="1"/>
            <a:r>
              <a:rPr lang="hu-HU" dirty="0"/>
              <a:t>ha teljesül, elvégez valami utasításokat</a:t>
            </a:r>
          </a:p>
          <a:p>
            <a:pPr lvl="1"/>
            <a:r>
              <a:rPr lang="hu-HU" dirty="0"/>
              <a:t>és </a:t>
            </a:r>
            <a:r>
              <a:rPr lang="hu-HU" dirty="0">
                <a:solidFill>
                  <a:srgbClr val="FF0000"/>
                </a:solidFill>
              </a:rPr>
              <a:t>opcionálisan</a:t>
            </a:r>
            <a:r>
              <a:rPr lang="hu-HU" dirty="0"/>
              <a:t> elvégez valami más utasításokat, ha nem teljesül</a:t>
            </a:r>
          </a:p>
          <a:p>
            <a:r>
              <a:rPr lang="hu-HU" dirty="0"/>
              <a:t>szerkezete:</a:t>
            </a:r>
          </a:p>
          <a:p>
            <a:pPr lvl="2"/>
            <a:r>
              <a:rPr lang="en-US" dirty="0"/>
              <a:t>if (</a:t>
            </a:r>
            <a:r>
              <a:rPr lang="hu-HU" dirty="0"/>
              <a:t>feltétel</a:t>
            </a:r>
            <a:r>
              <a:rPr lang="en-US" dirty="0"/>
              <a:t>) {</a:t>
            </a:r>
            <a:endParaRPr lang="hu-HU" dirty="0"/>
          </a:p>
          <a:p>
            <a:pPr lvl="2"/>
            <a:r>
              <a:rPr lang="hu-HU" dirty="0"/>
              <a:t>	utasítás;</a:t>
            </a:r>
          </a:p>
          <a:p>
            <a:pPr lvl="2"/>
            <a:r>
              <a:rPr lang="hu-HU" dirty="0"/>
              <a:t>	utasítás;</a:t>
            </a:r>
            <a:endParaRPr lang="en-US" dirty="0"/>
          </a:p>
          <a:p>
            <a:pPr lvl="2"/>
            <a:r>
              <a:rPr lang="en-US" dirty="0"/>
              <a:t>}</a:t>
            </a:r>
            <a:r>
              <a:rPr lang="hu-HU" dirty="0"/>
              <a:t> </a:t>
            </a:r>
            <a:r>
              <a:rPr lang="hu-HU" dirty="0" err="1">
                <a:solidFill>
                  <a:srgbClr val="FF0000"/>
                </a:solidFill>
              </a:rPr>
              <a:t>else</a:t>
            </a:r>
            <a:r>
              <a:rPr lang="hu-HU" dirty="0">
                <a:solidFill>
                  <a:srgbClr val="FF0000"/>
                </a:solidFill>
              </a:rPr>
              <a:t> {</a:t>
            </a:r>
          </a:p>
          <a:p>
            <a:pPr lvl="2"/>
            <a:r>
              <a:rPr lang="hu-HU" dirty="0">
                <a:solidFill>
                  <a:srgbClr val="FF0000"/>
                </a:solidFill>
              </a:rPr>
              <a:t>	utasítás;</a:t>
            </a:r>
          </a:p>
          <a:p>
            <a:pPr lvl="2"/>
            <a:r>
              <a:rPr lang="hu-HU" dirty="0">
                <a:solidFill>
                  <a:srgbClr val="FF0000"/>
                </a:solidFill>
              </a:rPr>
              <a:t>	utasítás;</a:t>
            </a:r>
          </a:p>
          <a:p>
            <a:pPr lvl="2"/>
            <a:r>
              <a:rPr lang="hu-HU" dirty="0">
                <a:solidFill>
                  <a:srgbClr val="FF0000"/>
                </a:solidFill>
              </a:rPr>
              <a:t>}</a:t>
            </a:r>
          </a:p>
          <a:p>
            <a:r>
              <a:rPr lang="hu-HU" dirty="0"/>
              <a:t>ha az utasításblokk csak egy utasításból áll, a kapcsos zárójel elhagyható (vs. olvashatóság)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4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Elágazások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alert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Kétszer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kettő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néha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öt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alert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matematika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kiszámítható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style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fontStyle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italic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||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style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fontWeight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bold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))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szovegmezo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nincs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formázás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hu-HU" dirty="0"/>
              <a:t>a behúzás (</a:t>
            </a:r>
            <a:r>
              <a:rPr lang="hu-HU" dirty="0" err="1"/>
              <a:t>indentálás</a:t>
            </a:r>
            <a:r>
              <a:rPr lang="hu-HU" dirty="0"/>
              <a:t>) nem kötelező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vs. Python</a:t>
            </a:r>
          </a:p>
          <a:p>
            <a:pPr lvl="1"/>
            <a:r>
              <a:rPr lang="hu-HU" dirty="0"/>
              <a:t>olvashatóságot segíti</a:t>
            </a:r>
            <a:endParaRPr lang="en-US" dirty="0"/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558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Elágazások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confirm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Ugorjunk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gúglira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))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location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http://www.google.com/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átugrik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máshová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prompt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legyen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címe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oldalnak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null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módosítja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címet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a következő kettő egyenértékű:</a:t>
            </a: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confirm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Ugorjunk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gúglira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))</a:t>
            </a: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confirm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Ugorjunk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gúglira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2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6989309" cy="959304"/>
          </a:xfrm>
        </p:spPr>
        <p:txBody>
          <a:bodyPr/>
          <a:lstStyle/>
          <a:p>
            <a:r>
              <a:rPr lang="hu-HU" dirty="0"/>
              <a:t>JavaScript – összehasonlítás más nyelvekkel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28692" cy="4754563"/>
          </a:xfrm>
        </p:spPr>
        <p:txBody>
          <a:bodyPr/>
          <a:lstStyle/>
          <a:p>
            <a:r>
              <a:rPr lang="hu-HU" dirty="0" err="1"/>
              <a:t>PHP-val</a:t>
            </a:r>
            <a:r>
              <a:rPr lang="hu-HU" dirty="0"/>
              <a:t>, </a:t>
            </a:r>
            <a:r>
              <a:rPr lang="hu-HU" dirty="0" err="1"/>
              <a:t>ASP-vel</a:t>
            </a:r>
            <a:r>
              <a:rPr lang="hu-HU" dirty="0"/>
              <a:t> szemben</a:t>
            </a:r>
          </a:p>
          <a:p>
            <a:pPr lvl="1"/>
            <a:r>
              <a:rPr lang="hu-HU" dirty="0"/>
              <a:t>kliensoldali</a:t>
            </a:r>
          </a:p>
          <a:p>
            <a:r>
              <a:rPr lang="hu-HU" dirty="0"/>
              <a:t>kliensoldali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böngészőben letiltható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noscript</a:t>
            </a:r>
            <a:r>
              <a:rPr lang="hu-HU" dirty="0"/>
              <a:t>&gt; elemmel üzenhetünk a felhasználónak</a:t>
            </a:r>
          </a:p>
          <a:p>
            <a:pPr lvl="1"/>
            <a:r>
              <a:rPr lang="hu-HU" dirty="0" err="1"/>
              <a:t>FireFox</a:t>
            </a:r>
            <a:r>
              <a:rPr lang="hu-HU" dirty="0"/>
              <a:t>: </a:t>
            </a:r>
            <a:r>
              <a:rPr lang="hu-HU" dirty="0" err="1"/>
              <a:t>about</a:t>
            </a:r>
            <a:r>
              <a:rPr lang="hu-HU" dirty="0"/>
              <a:t>:</a:t>
            </a:r>
            <a:r>
              <a:rPr lang="hu-HU" dirty="0" err="1"/>
              <a:t>config</a:t>
            </a:r>
            <a:r>
              <a:rPr lang="hu-HU" dirty="0"/>
              <a:t>, </a:t>
            </a:r>
            <a:r>
              <a:rPr lang="hu-HU" dirty="0" err="1"/>
              <a:t>javascript.enabled</a:t>
            </a:r>
            <a:endParaRPr lang="hu-HU" dirty="0"/>
          </a:p>
          <a:p>
            <a:r>
              <a:rPr lang="hu-HU" dirty="0"/>
              <a:t>sok programozási nyelvvel szemben</a:t>
            </a:r>
          </a:p>
          <a:p>
            <a:pPr lvl="1"/>
            <a:r>
              <a:rPr lang="hu-HU" dirty="0"/>
              <a:t>objektumorientált ("</a:t>
            </a:r>
            <a:r>
              <a:rPr lang="hu-HU" dirty="0" err="1"/>
              <a:t>objektumorientált</a:t>
            </a:r>
            <a:r>
              <a:rPr lang="hu-HU" dirty="0"/>
              <a:t> paradigmát támogatja")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237" y="157955"/>
            <a:ext cx="4231397" cy="19976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110" b="6746"/>
          <a:stretch/>
        </p:blipFill>
        <p:spPr>
          <a:xfrm>
            <a:off x="7771236" y="4540973"/>
            <a:ext cx="4231398" cy="21656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1236" y="2288170"/>
            <a:ext cx="4231397" cy="21202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507198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JavaScriptbe épített függvényeket (metódusokat) már sokat láttunk</a:t>
            </a:r>
          </a:p>
          <a:p>
            <a:pPr lvl="1"/>
            <a:r>
              <a:rPr lang="hu-HU" dirty="0"/>
              <a:t>de mi magunk is létrehozhatunk újakat</a:t>
            </a:r>
            <a:endParaRPr lang="en-US" dirty="0"/>
          </a:p>
          <a:p>
            <a:r>
              <a:rPr lang="hu-HU" dirty="0"/>
              <a:t>paraméterek (argumentumok)</a:t>
            </a:r>
          </a:p>
          <a:p>
            <a:pPr lvl="1"/>
            <a:r>
              <a:rPr lang="en-US" dirty="0"/>
              <a:t>0, 1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param</a:t>
            </a:r>
            <a:r>
              <a:rPr lang="hu-HU" dirty="0"/>
              <a:t>é</a:t>
            </a:r>
            <a:r>
              <a:rPr lang="en-US" dirty="0" err="1"/>
              <a:t>ter</a:t>
            </a:r>
            <a:endParaRPr lang="hu-HU" dirty="0"/>
          </a:p>
          <a:p>
            <a:pPr lvl="1"/>
            <a:r>
              <a:rPr lang="en-US" dirty="0" err="1"/>
              <a:t>vesszővel</a:t>
            </a:r>
            <a:r>
              <a:rPr lang="en-US" dirty="0"/>
              <a:t> </a:t>
            </a:r>
            <a:r>
              <a:rPr lang="en-US" dirty="0" err="1"/>
              <a:t>elválasztva</a:t>
            </a:r>
            <a:endParaRPr lang="hu-HU" dirty="0"/>
          </a:p>
          <a:p>
            <a:r>
              <a:rPr lang="hu-HU" dirty="0"/>
              <a:t>lehet visszatérési értéke is (most nem próbáljuk ki)</a:t>
            </a:r>
          </a:p>
          <a:p>
            <a:r>
              <a:rPr lang="hu-HU" dirty="0"/>
              <a:t>először létrehozzuk (definiáljuk)</a:t>
            </a:r>
          </a:p>
          <a:p>
            <a:pPr lvl="1"/>
            <a:r>
              <a:rPr lang="hu-HU" dirty="0"/>
              <a:t>ekkor még nem történik semmi</a:t>
            </a:r>
          </a:p>
          <a:p>
            <a:r>
              <a:rPr lang="hu-HU" dirty="0"/>
              <a:t>majd meghívjuk</a:t>
            </a:r>
          </a:p>
          <a:p>
            <a:pPr lvl="1"/>
            <a:r>
              <a:rPr lang="en-US" dirty="0" err="1"/>
              <a:t>meghíváskor</a:t>
            </a:r>
            <a:r>
              <a:rPr lang="en-US" dirty="0"/>
              <a:t> </a:t>
            </a:r>
            <a:r>
              <a:rPr lang="en-US" dirty="0" err="1"/>
              <a:t>zárójel</a:t>
            </a:r>
            <a:r>
              <a:rPr lang="en-US" dirty="0"/>
              <a:t> a </a:t>
            </a:r>
            <a:r>
              <a:rPr lang="en-US" dirty="0" err="1"/>
              <a:t>végén</a:t>
            </a:r>
            <a:r>
              <a:rPr lang="en-US" dirty="0"/>
              <a:t> (vs. </a:t>
            </a:r>
            <a:r>
              <a:rPr lang="en-US" dirty="0" err="1"/>
              <a:t>tulajdonság</a:t>
            </a:r>
            <a:r>
              <a:rPr lang="en-US" dirty="0"/>
              <a:t>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82" r="20909"/>
          <a:stretch/>
        </p:blipFill>
        <p:spPr>
          <a:xfrm>
            <a:off x="9353644" y="174173"/>
            <a:ext cx="2647856" cy="25499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07619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függvény létrehozása:</a:t>
            </a:r>
          </a:p>
          <a:p>
            <a:endParaRPr lang="hu-HU" dirty="0"/>
          </a:p>
          <a:p>
            <a:pPr lvl="2"/>
            <a:r>
              <a:rPr lang="hu-HU" dirty="0" err="1"/>
              <a:t>function</a:t>
            </a:r>
            <a:r>
              <a:rPr lang="hu-HU" dirty="0"/>
              <a:t> név(paraméternév1, paraméternév2) {</a:t>
            </a:r>
          </a:p>
          <a:p>
            <a:pPr lvl="2"/>
            <a:r>
              <a:rPr lang="hu-HU" dirty="0"/>
              <a:t>	utasítás;</a:t>
            </a:r>
          </a:p>
          <a:p>
            <a:pPr lvl="2"/>
            <a:r>
              <a:rPr lang="hu-HU" dirty="0"/>
              <a:t>	utasítás;</a:t>
            </a:r>
          </a:p>
          <a:p>
            <a:pPr lvl="2"/>
            <a:r>
              <a:rPr lang="hu-HU" dirty="0"/>
              <a:t>}</a:t>
            </a:r>
          </a:p>
          <a:p>
            <a:pPr lvl="2"/>
            <a:endParaRPr lang="hu-HU" dirty="0"/>
          </a:p>
          <a:p>
            <a:r>
              <a:rPr lang="hu-HU" dirty="0"/>
              <a:t>függvény meghívása:</a:t>
            </a:r>
          </a:p>
          <a:p>
            <a:pPr lvl="2"/>
            <a:endParaRPr lang="hu-HU" dirty="0"/>
          </a:p>
          <a:p>
            <a:pPr lvl="2"/>
            <a:r>
              <a:rPr lang="hu-HU" dirty="0"/>
              <a:t>név(argumentum1, argumentum2);</a:t>
            </a:r>
          </a:p>
          <a:p>
            <a:pPr lvl="2"/>
            <a:endParaRPr lang="hu-HU" dirty="0"/>
          </a:p>
          <a:p>
            <a:r>
              <a:rPr lang="hu-HU" dirty="0"/>
              <a:t>paraméter (parkolóhely) vs. argumentum (autó)</a:t>
            </a:r>
          </a:p>
          <a:p>
            <a:pPr lvl="1"/>
            <a:r>
              <a:rPr lang="hu-HU" dirty="0"/>
              <a:t>nem gond, ha keverjük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3872" y="3943350"/>
            <a:ext cx="3962400" cy="20497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548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nincs paramétere, se visszatérési értéke,</a:t>
            </a:r>
          </a:p>
          <a:p>
            <a:pPr lvl="1"/>
            <a:r>
              <a:rPr lang="hu-HU" dirty="0"/>
              <a:t>akkor a függvény lényegileg csak utasítások gyűjteménye</a:t>
            </a:r>
          </a:p>
          <a:p>
            <a:pPr lvl="1"/>
            <a:r>
              <a:rPr lang="hu-HU" dirty="0"/>
              <a:t>de ez is hasznos (átláthatóbb)</a:t>
            </a:r>
          </a:p>
          <a:p>
            <a:r>
              <a:rPr lang="hu-HU" dirty="0"/>
              <a:t>bárhonnan meghívható,</a:t>
            </a:r>
          </a:p>
          <a:p>
            <a:pPr lvl="1"/>
            <a:r>
              <a:rPr lang="hu-HU" dirty="0"/>
              <a:t>de időben előbb kell létrehozni/deklarálni</a:t>
            </a:r>
          </a:p>
          <a:p>
            <a:pPr lvl="1"/>
            <a:r>
              <a:rPr lang="hu-HU" dirty="0"/>
              <a:t>ezért jellemzően a &lt;</a:t>
            </a:r>
            <a:r>
              <a:rPr lang="hu-HU" dirty="0" err="1"/>
              <a:t>head</a:t>
            </a:r>
            <a:r>
              <a:rPr lang="hu-HU" dirty="0"/>
              <a:t>&gt;</a:t>
            </a:r>
            <a:r>
              <a:rPr lang="hu-HU" dirty="0" err="1"/>
              <a:t>-ben</a:t>
            </a:r>
            <a:r>
              <a:rPr lang="hu-HU" dirty="0"/>
              <a:t> szokták deklarálni, hogy a bodyban bárhol hívható legyen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637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HTML-elemen belüli </a:t>
            </a:r>
            <a:r>
              <a:rPr lang="hu-HU" dirty="0" err="1"/>
              <a:t>összett</a:t>
            </a:r>
            <a:r>
              <a:rPr lang="hu-HU" dirty="0"/>
              <a:t> (főleg több utasításból álló) JavaScript-kód nehezen olvasható!</a:t>
            </a: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button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getElementById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jelszo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12345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alert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Találj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egy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nehezebben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megfejthető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jelszót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r>
              <a:rPr lang="hu-HU" dirty="0"/>
              <a:t>sokkal kulturáltabb emígy (és még az idézőjelekkel sem kell bíbelődni):</a:t>
            </a:r>
          </a:p>
          <a:p>
            <a:pPr lvl="2"/>
            <a:r>
              <a:rPr lang="en-US" dirty="0">
                <a:solidFill>
                  <a:srgbClr val="91B3E0"/>
                </a:solidFill>
              </a:rPr>
              <a:t>&lt;</a:t>
            </a:r>
            <a:r>
              <a:rPr lang="en-US" dirty="0">
                <a:solidFill>
                  <a:srgbClr val="4B69C6"/>
                </a:solidFill>
              </a:rPr>
              <a:t>script</a:t>
            </a:r>
            <a:r>
              <a:rPr lang="en-US" dirty="0">
                <a:solidFill>
                  <a:srgbClr val="91B3E0"/>
                </a:solidFill>
              </a:rPr>
              <a:t> </a:t>
            </a:r>
            <a:r>
              <a:rPr lang="en-US" i="1" dirty="0">
                <a:solidFill>
                  <a:srgbClr val="8190A0"/>
                </a:solidFill>
              </a:rPr>
              <a:t> language</a:t>
            </a:r>
            <a:r>
              <a:rPr lang="en-US" dirty="0">
                <a:solidFill>
                  <a:srgbClr val="777777"/>
                </a:solidFill>
              </a:rPr>
              <a:t>="</a:t>
            </a:r>
            <a:r>
              <a:rPr lang="en-US" dirty="0" err="1">
                <a:solidFill>
                  <a:srgbClr val="448C27"/>
                </a:solidFill>
              </a:rPr>
              <a:t>javascript</a:t>
            </a:r>
            <a:r>
              <a:rPr lang="en-US" dirty="0">
                <a:solidFill>
                  <a:srgbClr val="777777"/>
                </a:solidFill>
              </a:rPr>
              <a:t>"</a:t>
            </a:r>
            <a:r>
              <a:rPr lang="en-US" i="1" dirty="0">
                <a:solidFill>
                  <a:srgbClr val="8190A0"/>
                </a:solidFill>
              </a:rPr>
              <a:t> type</a:t>
            </a:r>
            <a:r>
              <a:rPr lang="en-US" dirty="0">
                <a:solidFill>
                  <a:srgbClr val="777777"/>
                </a:solidFill>
              </a:rPr>
              <a:t>="</a:t>
            </a:r>
            <a:r>
              <a:rPr lang="en-US" dirty="0">
                <a:solidFill>
                  <a:srgbClr val="448C27"/>
                </a:solidFill>
              </a:rPr>
              <a:t>text/</a:t>
            </a:r>
            <a:r>
              <a:rPr lang="en-US" dirty="0" err="1">
                <a:solidFill>
                  <a:srgbClr val="448C27"/>
                </a:solidFill>
              </a:rPr>
              <a:t>javascript</a:t>
            </a:r>
            <a:r>
              <a:rPr lang="en-US" dirty="0">
                <a:solidFill>
                  <a:srgbClr val="777777"/>
                </a:solidFill>
              </a:rPr>
              <a:t>"</a:t>
            </a:r>
            <a:r>
              <a:rPr lang="en-US" dirty="0">
                <a:solidFill>
                  <a:srgbClr val="91B3E0"/>
                </a:solidFill>
              </a:rPr>
              <a:t>&gt;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333333"/>
                </a:solidFill>
              </a:rPr>
              <a:t>    </a:t>
            </a:r>
            <a:r>
              <a:rPr lang="en-US" dirty="0">
                <a:solidFill>
                  <a:srgbClr val="7A3E9D"/>
                </a:solidFill>
              </a:rPr>
              <a:t>function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 err="1">
                <a:solidFill>
                  <a:srgbClr val="AA3731"/>
                </a:solidFill>
              </a:rPr>
              <a:t>ellenoriz</a:t>
            </a:r>
            <a:r>
              <a:rPr lang="en-US" dirty="0">
                <a:solidFill>
                  <a:srgbClr val="777777"/>
                </a:solidFill>
              </a:rPr>
              <a:t>()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777777"/>
                </a:solidFill>
              </a:rPr>
              <a:t>{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333333"/>
                </a:solidFill>
              </a:rPr>
              <a:t>        </a:t>
            </a:r>
            <a:r>
              <a:rPr lang="en-US" dirty="0" err="1">
                <a:solidFill>
                  <a:srgbClr val="7A3E9D"/>
                </a:solidFill>
              </a:rPr>
              <a:t>jelszo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777777"/>
                </a:solidFill>
              </a:rPr>
              <a:t>=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 err="1">
                <a:solidFill>
                  <a:srgbClr val="7A3E9D"/>
                </a:solidFill>
              </a:rPr>
              <a:t>document</a:t>
            </a:r>
            <a:r>
              <a:rPr lang="en-US" dirty="0" err="1">
                <a:solidFill>
                  <a:srgbClr val="777777"/>
                </a:solidFill>
              </a:rPr>
              <a:t>.</a:t>
            </a:r>
            <a:r>
              <a:rPr lang="en-US" b="1" dirty="0" err="1">
                <a:solidFill>
                  <a:srgbClr val="AA3731"/>
                </a:solidFill>
              </a:rPr>
              <a:t>getElementById</a:t>
            </a:r>
            <a:r>
              <a:rPr lang="en-US" dirty="0">
                <a:solidFill>
                  <a:srgbClr val="333333"/>
                </a:solidFill>
              </a:rPr>
              <a:t>(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 err="1">
                <a:solidFill>
                  <a:srgbClr val="448C27"/>
                </a:solidFill>
              </a:rPr>
              <a:t>jelszo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>
                <a:solidFill>
                  <a:srgbClr val="333333"/>
                </a:solidFill>
              </a:rPr>
              <a:t>)</a:t>
            </a:r>
            <a:r>
              <a:rPr lang="en-US" dirty="0">
                <a:solidFill>
                  <a:srgbClr val="777777"/>
                </a:solidFill>
              </a:rPr>
              <a:t>.</a:t>
            </a:r>
            <a:r>
              <a:rPr lang="en-US" dirty="0">
                <a:solidFill>
                  <a:srgbClr val="7A3E9D"/>
                </a:solidFill>
              </a:rPr>
              <a:t>value</a:t>
            </a:r>
            <a:r>
              <a:rPr lang="en-US" dirty="0">
                <a:solidFill>
                  <a:srgbClr val="777777"/>
                </a:solidFill>
              </a:rPr>
              <a:t>;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333333"/>
                </a:solidFill>
              </a:rPr>
              <a:t>        </a:t>
            </a:r>
            <a:r>
              <a:rPr lang="en-US" dirty="0">
                <a:solidFill>
                  <a:srgbClr val="4B69C6"/>
                </a:solidFill>
              </a:rPr>
              <a:t>if</a:t>
            </a:r>
            <a:r>
              <a:rPr lang="en-US" dirty="0">
                <a:solidFill>
                  <a:srgbClr val="333333"/>
                </a:solidFill>
              </a:rPr>
              <a:t> (</a:t>
            </a:r>
            <a:r>
              <a:rPr lang="en-US" dirty="0" err="1">
                <a:solidFill>
                  <a:srgbClr val="7A3E9D"/>
                </a:solidFill>
              </a:rPr>
              <a:t>jelszo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777777"/>
                </a:solidFill>
              </a:rPr>
              <a:t>==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>
                <a:solidFill>
                  <a:srgbClr val="448C27"/>
                </a:solidFill>
              </a:rPr>
              <a:t>12345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>
                <a:solidFill>
                  <a:srgbClr val="333333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333333"/>
                </a:solidFill>
              </a:rPr>
              <a:t>            </a:t>
            </a:r>
            <a:r>
              <a:rPr lang="en-US" b="1" dirty="0">
                <a:solidFill>
                  <a:srgbClr val="AA3731"/>
                </a:solidFill>
              </a:rPr>
              <a:t>alert</a:t>
            </a:r>
            <a:r>
              <a:rPr lang="en-US" dirty="0">
                <a:solidFill>
                  <a:srgbClr val="333333"/>
                </a:solidFill>
              </a:rPr>
              <a:t>(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 err="1">
                <a:solidFill>
                  <a:srgbClr val="448C27"/>
                </a:solidFill>
              </a:rPr>
              <a:t>Találj</a:t>
            </a:r>
            <a:r>
              <a:rPr lang="en-US" dirty="0">
                <a:solidFill>
                  <a:srgbClr val="448C27"/>
                </a:solidFill>
              </a:rPr>
              <a:t> </a:t>
            </a:r>
            <a:r>
              <a:rPr lang="en-US" dirty="0" err="1">
                <a:solidFill>
                  <a:srgbClr val="448C27"/>
                </a:solidFill>
              </a:rPr>
              <a:t>ki</a:t>
            </a:r>
            <a:r>
              <a:rPr lang="en-US" dirty="0">
                <a:solidFill>
                  <a:srgbClr val="448C27"/>
                </a:solidFill>
              </a:rPr>
              <a:t> </a:t>
            </a:r>
            <a:r>
              <a:rPr lang="en-US" dirty="0" err="1">
                <a:solidFill>
                  <a:srgbClr val="448C27"/>
                </a:solidFill>
              </a:rPr>
              <a:t>egy</a:t>
            </a:r>
            <a:r>
              <a:rPr lang="en-US" dirty="0">
                <a:solidFill>
                  <a:srgbClr val="448C27"/>
                </a:solidFill>
              </a:rPr>
              <a:t> </a:t>
            </a:r>
            <a:r>
              <a:rPr lang="en-US" dirty="0" err="1">
                <a:solidFill>
                  <a:srgbClr val="448C27"/>
                </a:solidFill>
              </a:rPr>
              <a:t>nehezebben</a:t>
            </a:r>
            <a:r>
              <a:rPr lang="en-US" dirty="0">
                <a:solidFill>
                  <a:srgbClr val="448C27"/>
                </a:solidFill>
              </a:rPr>
              <a:t> </a:t>
            </a:r>
            <a:r>
              <a:rPr lang="en-US" dirty="0" err="1">
                <a:solidFill>
                  <a:srgbClr val="448C27"/>
                </a:solidFill>
              </a:rPr>
              <a:t>megfejthető</a:t>
            </a:r>
            <a:r>
              <a:rPr lang="en-US" dirty="0">
                <a:solidFill>
                  <a:srgbClr val="448C27"/>
                </a:solidFill>
              </a:rPr>
              <a:t> </a:t>
            </a:r>
            <a:r>
              <a:rPr lang="en-US" dirty="0" err="1">
                <a:solidFill>
                  <a:srgbClr val="448C27"/>
                </a:solidFill>
              </a:rPr>
              <a:t>jelszót</a:t>
            </a:r>
            <a:r>
              <a:rPr lang="en-US" dirty="0">
                <a:solidFill>
                  <a:srgbClr val="448C27"/>
                </a:solidFill>
              </a:rPr>
              <a:t>!</a:t>
            </a:r>
            <a:r>
              <a:rPr lang="en-US" dirty="0">
                <a:solidFill>
                  <a:srgbClr val="777777"/>
                </a:solidFill>
              </a:rPr>
              <a:t>'</a:t>
            </a:r>
            <a:r>
              <a:rPr lang="en-US" dirty="0">
                <a:solidFill>
                  <a:srgbClr val="333333"/>
                </a:solidFill>
              </a:rPr>
              <a:t>)</a:t>
            </a:r>
            <a:r>
              <a:rPr lang="en-US" dirty="0">
                <a:solidFill>
                  <a:srgbClr val="777777"/>
                </a:solidFill>
              </a:rPr>
              <a:t>;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333333"/>
                </a:solidFill>
              </a:rPr>
              <a:t>    </a:t>
            </a:r>
            <a:r>
              <a:rPr lang="en-US" dirty="0">
                <a:solidFill>
                  <a:srgbClr val="777777"/>
                </a:solidFill>
              </a:rPr>
              <a:t>}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91B3E0"/>
                </a:solidFill>
              </a:rPr>
              <a:t>&lt;/</a:t>
            </a:r>
            <a:r>
              <a:rPr lang="en-US" dirty="0">
                <a:solidFill>
                  <a:srgbClr val="4B69C6"/>
                </a:solidFill>
              </a:rPr>
              <a:t>script</a:t>
            </a:r>
            <a:r>
              <a:rPr lang="en-US" dirty="0">
                <a:solidFill>
                  <a:srgbClr val="91B3E0"/>
                </a:solidFill>
              </a:rPr>
              <a:t>&gt;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button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ellenoriz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27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this</a:t>
            </a:r>
            <a:r>
              <a:rPr lang="hu-HU" dirty="0"/>
              <a:t> kulcsszó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eseménykezelő függvények sokszor valamiképpen támaszkodnak arra a HTML-elemre, ami az eseményt kiváltotta</a:t>
            </a:r>
          </a:p>
          <a:p>
            <a:pPr lvl="1"/>
            <a:r>
              <a:rPr lang="hu-HU" dirty="0"/>
              <a:t>pl. az értékére van szükségük, vagy azt akarják megváltoztatni</a:t>
            </a:r>
          </a:p>
          <a:p>
            <a:pPr lvl="1"/>
            <a:r>
              <a:rPr lang="hu-HU" dirty="0"/>
              <a:t>ilyenkor jól jöhet a </a:t>
            </a:r>
            <a:r>
              <a:rPr lang="hu-HU" dirty="0" err="1"/>
              <a:t>this</a:t>
            </a:r>
            <a:r>
              <a:rPr lang="hu-HU" dirty="0"/>
              <a:t> kulcsszó</a:t>
            </a:r>
          </a:p>
          <a:p>
            <a:pPr lvl="1"/>
            <a:r>
              <a:rPr lang="hu-HU" dirty="0"/>
              <a:t>ezt az eseménykezelő függvénynek mint argumentum szokás átadni</a:t>
            </a:r>
          </a:p>
          <a:p>
            <a:pPr lvl="1"/>
            <a:r>
              <a:rPr lang="hu-HU" dirty="0"/>
              <a:t>arra a mindenkori HTML-elemre mutat, aminek az eseménye miatt a függvényt meghívtuk</a:t>
            </a:r>
          </a:p>
          <a:p>
            <a:pPr indent="-228600"/>
            <a:r>
              <a:rPr lang="hu-HU" dirty="0"/>
              <a:t>előnye:</a:t>
            </a:r>
          </a:p>
          <a:p>
            <a:pPr lvl="1"/>
            <a:r>
              <a:rPr lang="hu-HU" dirty="0"/>
              <a:t>egyszerűbb, mint </a:t>
            </a:r>
            <a:r>
              <a:rPr lang="hu-HU" dirty="0" err="1"/>
              <a:t>getElementById-val</a:t>
            </a:r>
            <a:r>
              <a:rPr lang="hu-HU" dirty="0"/>
              <a:t> keresni az elemet (nem is kell </a:t>
            </a:r>
            <a:r>
              <a:rPr lang="hu-HU" dirty="0" err="1"/>
              <a:t>id-t</a:t>
            </a:r>
            <a:r>
              <a:rPr lang="hu-HU" dirty="0"/>
              <a:t> adni neki)</a:t>
            </a:r>
          </a:p>
          <a:p>
            <a:pPr lvl="1"/>
            <a:r>
              <a:rPr lang="hu-HU" dirty="0"/>
              <a:t>akár több elem is meghívhatja ugyanazt a függvényt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64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this</a:t>
            </a:r>
            <a:r>
              <a:rPr lang="hu-HU" dirty="0"/>
              <a:t> kulcsszó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div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onmouseover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eger_folotte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this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onmouseout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eger_mashol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this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Mutass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ide!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div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onmouseover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eger_folotte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this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onmouseout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eger_mashol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this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Mutass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ide!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script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function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eger_folotte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innerHTML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Köszi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function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eger_mashol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obj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innerHTML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Mutass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ide!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script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30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r>
              <a:rPr lang="hu-HU" dirty="0"/>
              <a:t> és az eseménykezelés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függvény</a:t>
            </a:r>
          </a:p>
          <a:p>
            <a:pPr lvl="1"/>
            <a:r>
              <a:rPr lang="hu-HU" dirty="0"/>
              <a:t>alapból vagy sose hívódik meg</a:t>
            </a:r>
          </a:p>
          <a:p>
            <a:pPr lvl="1"/>
            <a:r>
              <a:rPr lang="hu-HU" dirty="0"/>
              <a:t>vagy akkor, amikor a </a:t>
            </a:r>
            <a:r>
              <a:rPr lang="hu-HU" dirty="0" err="1"/>
              <a:t>szkripten</a:t>
            </a:r>
            <a:r>
              <a:rPr lang="hu-HU" dirty="0"/>
              <a:t> belül szándékosan meghívjuk (nem interaktív)</a:t>
            </a:r>
          </a:p>
          <a:p>
            <a:r>
              <a:rPr lang="hu-HU" dirty="0"/>
              <a:t>eseménykezelés</a:t>
            </a:r>
          </a:p>
          <a:p>
            <a:pPr lvl="1"/>
            <a:r>
              <a:rPr lang="hu-HU" dirty="0"/>
              <a:t>a felhasználó cselekedetei (események) váltsák ki egy függvény meghívását/lefutását</a:t>
            </a:r>
          </a:p>
          <a:p>
            <a:pPr lvl="1"/>
            <a:r>
              <a:rPr lang="hu-HU" dirty="0"/>
              <a:t>interaktív</a:t>
            </a:r>
          </a:p>
          <a:p>
            <a:r>
              <a:rPr lang="hu-HU" dirty="0"/>
              <a:t>elvben bármelyik HTML-elemhez hozzáadhatjuk bármelyik eseményt</a:t>
            </a:r>
          </a:p>
          <a:p>
            <a:pPr lvl="1"/>
            <a:r>
              <a:rPr lang="hu-HU" dirty="0"/>
              <a:t>de a gyakorlatban a böngészők korlátozzák</a:t>
            </a:r>
          </a:p>
          <a:p>
            <a:pPr lvl="1"/>
            <a:r>
              <a:rPr lang="hu-HU" dirty="0"/>
              <a:t>meg nem is szokás</a:t>
            </a:r>
          </a:p>
          <a:p>
            <a:pPr lvl="1"/>
            <a:r>
              <a:rPr lang="hu-HU" dirty="0"/>
              <a:t>jellemzően: body, </a:t>
            </a:r>
            <a:r>
              <a:rPr lang="hu-HU" dirty="0" err="1"/>
              <a:t>img</a:t>
            </a:r>
            <a:r>
              <a:rPr lang="hu-HU" dirty="0"/>
              <a:t>, a, input, </a:t>
            </a:r>
            <a:r>
              <a:rPr lang="hu-HU" dirty="0" err="1"/>
              <a:t>form</a:t>
            </a:r>
            <a:endParaRPr lang="hu-HU" dirty="0"/>
          </a:p>
          <a:p>
            <a:r>
              <a:rPr lang="hu-HU" dirty="0"/>
              <a:t>		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64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en-US" dirty="0" err="1"/>
              <a:t>üggvények</a:t>
            </a:r>
            <a:r>
              <a:rPr lang="hu-HU" dirty="0"/>
              <a:t> és az eseménykezelés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sorrend:</a:t>
            </a:r>
          </a:p>
          <a:p>
            <a:pPr lvl="1"/>
            <a:r>
              <a:rPr lang="hu-HU" dirty="0"/>
              <a:t>előbb fut az eseménykezelő függvény</a:t>
            </a:r>
          </a:p>
          <a:p>
            <a:pPr lvl="1"/>
            <a:r>
              <a:rPr lang="hu-HU" dirty="0"/>
              <a:t>utána történik meg az esemény (pl. kattintás) normál következménye (pl. hivatkozás esetén más oldalra navigálunk)</a:t>
            </a:r>
          </a:p>
          <a:p>
            <a:r>
              <a:rPr lang="hu-HU" dirty="0"/>
              <a:t>ezáltal</a:t>
            </a:r>
          </a:p>
          <a:p>
            <a:pPr lvl="1"/>
            <a:r>
              <a:rPr lang="hu-HU" dirty="0"/>
              <a:t>meg lehet előzni a normál következményt (pl. űrlap ellenőrzése a tényleges elküldés előtt)</a:t>
            </a:r>
          </a:p>
          <a:p>
            <a:pPr lvl="1"/>
            <a:r>
              <a:rPr lang="hu-HU" dirty="0"/>
              <a:t>és felül is lehet bírálni a normál működést (pl. hibás kitöltés esetén nem is küldjük el)</a:t>
            </a:r>
          </a:p>
          <a:p>
            <a:pPr lvl="1"/>
            <a:r>
              <a:rPr lang="hu-HU" dirty="0"/>
              <a:t>amennyiben az eseménykezelő függvény visszatérési értéke </a:t>
            </a:r>
            <a:r>
              <a:rPr lang="hu-HU" dirty="0" err="1"/>
              <a:t>false</a:t>
            </a:r>
            <a:r>
              <a:rPr lang="hu-HU" dirty="0"/>
              <a:t>, akkor nem történik semmi (meggátoljuk a normál működést)</a:t>
            </a:r>
          </a:p>
          <a:p>
            <a:r>
              <a:rPr lang="hu-HU" dirty="0"/>
              <a:t>		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508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feladat (közös) – stílusok, változók, elágazások, függvények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5313449" cy="4754563"/>
          </a:xfrm>
        </p:spPr>
        <p:txBody>
          <a:bodyPr/>
          <a:lstStyle/>
          <a:p>
            <a:r>
              <a:rPr lang="hu-HU" dirty="0"/>
              <a:t>figyeld meg:</a:t>
            </a:r>
          </a:p>
          <a:p>
            <a:pPr lvl="1"/>
            <a:r>
              <a:rPr lang="hu-HU" dirty="0"/>
              <a:t>paraméter nélküli eseménykezelő függvény</a:t>
            </a:r>
          </a:p>
          <a:p>
            <a:pPr lvl="1"/>
            <a:r>
              <a:rPr lang="hu-HU" dirty="0"/>
              <a:t>egyparaméteres eseménykezelő függvény (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kulcssó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HTML-elem változóba mentése, majd módosítása a változón keresztül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value</a:t>
            </a:r>
            <a:r>
              <a:rPr lang="hu-HU" dirty="0"/>
              <a:t> és .</a:t>
            </a:r>
            <a:r>
              <a:rPr lang="en-US" dirty="0" err="1"/>
              <a:t>innerHTML</a:t>
            </a:r>
            <a:endParaRPr lang="hu-HU" dirty="0"/>
          </a:p>
          <a:p>
            <a:pPr lvl="1"/>
            <a:r>
              <a:rPr lang="hu-HU" dirty="0"/>
              <a:t>.</a:t>
            </a:r>
            <a:r>
              <a:rPr lang="hu-HU" dirty="0" err="1"/>
              <a:t>checked</a:t>
            </a:r>
            <a:endParaRPr lang="hu-HU" dirty="0"/>
          </a:p>
          <a:p>
            <a:pPr lvl="1"/>
            <a:r>
              <a:rPr lang="hu-HU" dirty="0"/>
              <a:t>.</a:t>
            </a:r>
            <a:r>
              <a:rPr lang="hu-HU" dirty="0" err="1"/>
              <a:t>style</a:t>
            </a:r>
            <a:endParaRPr lang="en-US" dirty="0"/>
          </a:p>
          <a:p>
            <a:pPr lvl="1"/>
            <a:r>
              <a:rPr lang="hu-HU" dirty="0" err="1"/>
              <a:t>confirm</a:t>
            </a:r>
            <a:r>
              <a:rPr lang="hu-HU" dirty="0"/>
              <a:t>() használata + elágazás</a:t>
            </a:r>
          </a:p>
          <a:p>
            <a:pPr lvl="1"/>
            <a:r>
              <a:rPr lang="hu-HU" dirty="0"/>
              <a:t>szövegösszefűző operátor (+)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649" y="1479550"/>
            <a:ext cx="5835563" cy="4578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89206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6. feladat (egyéni) – stílusok, változók, elágazások,</a:t>
            </a:r>
            <a:br>
              <a:rPr lang="hu-HU" dirty="0"/>
            </a:br>
            <a:r>
              <a:rPr lang="hu-HU" dirty="0"/>
              <a:t>függvények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hozz létre egy HTML-oldalt, amely tartalmazza a következő elemeket:</a:t>
            </a:r>
          </a:p>
          <a:p>
            <a:pPr lvl="1"/>
            <a:r>
              <a:rPr lang="hu-HU" dirty="0"/>
              <a:t>egy bekezdés (tartalom nélkül)</a:t>
            </a:r>
          </a:p>
          <a:p>
            <a:pPr lvl="1"/>
            <a:r>
              <a:rPr lang="hu-HU" dirty="0"/>
              <a:t>legalább három jelölőnégyzet feliratokkal, amelyek szövegformázási</a:t>
            </a:r>
            <a:br>
              <a:rPr lang="hu-HU" dirty="0"/>
            </a:br>
            <a:r>
              <a:rPr lang="hu-HU" dirty="0"/>
              <a:t>lehetőségekre utalnak (pl. félkövér, dőlt, aláhúzott, nagybetűs, színes, keretezett)</a:t>
            </a:r>
          </a:p>
          <a:p>
            <a:pPr lvl="1"/>
            <a:r>
              <a:rPr lang="hu-HU" dirty="0"/>
              <a:t>a &lt;</a:t>
            </a:r>
            <a:r>
              <a:rPr lang="hu-HU" dirty="0" err="1"/>
              <a:t>head</a:t>
            </a:r>
            <a:r>
              <a:rPr lang="hu-HU" dirty="0"/>
              <a:t>&gt;</a:t>
            </a:r>
            <a:r>
              <a:rPr lang="hu-HU" dirty="0" err="1"/>
              <a:t>-en</a:t>
            </a:r>
            <a:r>
              <a:rPr lang="hu-HU" dirty="0"/>
              <a:t> belül két JavaScript-függvény, az egyik paraméter nélküli, a másik egy HTML-elemet fogad paraméterként</a:t>
            </a:r>
          </a:p>
          <a:p>
            <a:r>
              <a:rPr lang="hu-HU" dirty="0"/>
              <a:t>a két függvény feladata és meghívása:</a:t>
            </a:r>
          </a:p>
          <a:p>
            <a:pPr lvl="1"/>
            <a:r>
              <a:rPr lang="hu-HU" dirty="0"/>
              <a:t>paraméter nélküli (meghívandó az oldal sikeres betöltésekor): bekér a felhasználótól egy szöveget felugró ablakban, ha megadott valamit a felhasználó (nem null), akkor a bekezdés tartalma legyen a bekért szöveg</a:t>
            </a:r>
          </a:p>
          <a:p>
            <a:pPr lvl="1"/>
            <a:r>
              <a:rPr lang="hu-HU" dirty="0"/>
              <a:t>paraméteres (meghívandó a jelölőnégyzetek ki-/bepipálásakor, </a:t>
            </a:r>
            <a:r>
              <a:rPr lang="hu-HU" dirty="0" err="1"/>
              <a:t>this</a:t>
            </a:r>
            <a:r>
              <a:rPr lang="hu-HU" dirty="0"/>
              <a:t> kulcsszóval): az eseményt kiváltó jelölőnégyzetnek megfelelően változtassa a bekezdés stílusát</a:t>
            </a:r>
          </a:p>
          <a:p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638" y="174172"/>
            <a:ext cx="2415891" cy="22658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25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alapok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megjegyzések</a:t>
            </a:r>
          </a:p>
          <a:p>
            <a:pPr lvl="1"/>
            <a:r>
              <a:rPr lang="en-US" dirty="0" err="1"/>
              <a:t>egysoros</a:t>
            </a:r>
            <a:r>
              <a:rPr lang="en-US" dirty="0"/>
              <a:t> </a:t>
            </a:r>
            <a:r>
              <a:rPr lang="en-US" dirty="0" err="1"/>
              <a:t>megjegyzés</a:t>
            </a:r>
            <a:r>
              <a:rPr lang="hu-HU" dirty="0"/>
              <a:t>: //</a:t>
            </a:r>
          </a:p>
          <a:p>
            <a:pPr lvl="1"/>
            <a:r>
              <a:rPr lang="hu-HU" dirty="0"/>
              <a:t>egysoros megjegyzés (kompatibilitási okokból): &lt;!--</a:t>
            </a:r>
          </a:p>
          <a:p>
            <a:pPr lvl="1"/>
            <a:r>
              <a:rPr lang="en-US" dirty="0" err="1"/>
              <a:t>többsoros</a:t>
            </a:r>
            <a:r>
              <a:rPr lang="en-US" dirty="0"/>
              <a:t> </a:t>
            </a:r>
            <a:r>
              <a:rPr lang="en-US" dirty="0" err="1"/>
              <a:t>megjegyzés</a:t>
            </a:r>
            <a:r>
              <a:rPr lang="hu-HU" dirty="0"/>
              <a:t>: </a:t>
            </a:r>
            <a:r>
              <a:rPr lang="en-US" dirty="0"/>
              <a:t>/* */</a:t>
            </a:r>
          </a:p>
          <a:p>
            <a:r>
              <a:rPr lang="en-US" dirty="0" err="1"/>
              <a:t>utasítások</a:t>
            </a:r>
            <a:endParaRPr lang="hu-HU" dirty="0"/>
          </a:p>
          <a:p>
            <a:pPr lvl="1"/>
            <a:r>
              <a:rPr lang="hu-HU" dirty="0"/>
              <a:t>jellemzően egy utasítás egy sor</a:t>
            </a:r>
          </a:p>
          <a:p>
            <a:pPr lvl="1"/>
            <a:r>
              <a:rPr lang="en-US" dirty="0"/>
              <a:t>;-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hu-HU" dirty="0"/>
              <a:t>szokás lezárni</a:t>
            </a:r>
          </a:p>
          <a:p>
            <a:pPr lvl="1"/>
            <a:r>
              <a:rPr lang="en-US" dirty="0"/>
              <a:t>de </a:t>
            </a:r>
            <a:r>
              <a:rPr lang="hu-HU" dirty="0"/>
              <a:t>a ; </a:t>
            </a:r>
            <a:r>
              <a:rPr lang="en-US" dirty="0" err="1"/>
              <a:t>csak</a:t>
            </a:r>
            <a:r>
              <a:rPr lang="en-US" dirty="0"/>
              <a:t> </a:t>
            </a:r>
            <a:r>
              <a:rPr lang="en-US" dirty="0" err="1"/>
              <a:t>akkor</a:t>
            </a:r>
            <a:r>
              <a:rPr lang="en-US" dirty="0"/>
              <a:t> </a:t>
            </a:r>
            <a:r>
              <a:rPr lang="en-US" dirty="0" err="1"/>
              <a:t>kötelező</a:t>
            </a:r>
            <a:r>
              <a:rPr lang="en-US" dirty="0"/>
              <a:t>, ha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utasítás</a:t>
            </a:r>
            <a:r>
              <a:rPr lang="en-US" dirty="0"/>
              <a:t> </a:t>
            </a:r>
            <a:r>
              <a:rPr lang="en-US" dirty="0" err="1"/>
              <a:t>áll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sorban</a:t>
            </a:r>
            <a:endParaRPr lang="hu-HU" dirty="0"/>
          </a:p>
          <a:p>
            <a:pPr lvl="2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location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reload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újratölti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oldalt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/*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többsoros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megjegyzés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*/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5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alapok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escape</a:t>
            </a:r>
            <a:r>
              <a:rPr lang="hu-HU" dirty="0"/>
              <a:t> karakter: \</a:t>
            </a:r>
          </a:p>
          <a:p>
            <a:pPr lvl="1"/>
            <a:r>
              <a:rPr lang="hu-HU" dirty="0"/>
              <a:t>JavaScriptben jellemzően az idézőjeltípusok számával (2) van gond…</a:t>
            </a:r>
          </a:p>
          <a:p>
            <a:pPr lvl="1"/>
            <a:r>
              <a:rPr lang="hu-HU" dirty="0"/>
              <a:t>\"</a:t>
            </a:r>
          </a:p>
          <a:p>
            <a:pPr lvl="1"/>
            <a:r>
              <a:rPr lang="hu-HU" dirty="0"/>
              <a:t>\'</a:t>
            </a:r>
          </a:p>
          <a:p>
            <a:pPr lvl="1"/>
            <a:r>
              <a:rPr lang="hu-HU" dirty="0"/>
              <a:t>\\</a:t>
            </a:r>
          </a:p>
          <a:p>
            <a:pPr lvl="1"/>
            <a:endParaRPr lang="hu-HU" dirty="0"/>
          </a:p>
          <a:p>
            <a:pPr lvl="2"/>
            <a:r>
              <a:rPr lang="pt-BR" dirty="0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pt-BR" b="1" dirty="0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pt-BR" dirty="0">
                <a:solidFill>
                  <a:srgbClr val="448C27"/>
                </a:solidFill>
                <a:latin typeface="Courier New" panose="02070309020205020404" pitchFamily="49" charset="0"/>
              </a:rPr>
              <a:t>&lt;h1 id='cím'&gt;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pt-BR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t-BR" dirty="0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pt-BR" b="1" dirty="0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pt-BR" dirty="0">
                <a:solidFill>
                  <a:srgbClr val="448C27"/>
                </a:solidFill>
                <a:latin typeface="Courier New" panose="02070309020205020404" pitchFamily="49" charset="0"/>
              </a:rPr>
              <a:t>&lt;h1 id="cím"&gt;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pt-BR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t-BR" dirty="0">
                <a:solidFill>
                  <a:srgbClr val="7A3E9D"/>
                </a:solidFill>
                <a:latin typeface="Courier New" panose="02070309020205020404" pitchFamily="49" charset="0"/>
              </a:rPr>
              <a:t>document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pt-BR" b="1" dirty="0">
                <a:solidFill>
                  <a:srgbClr val="AA3731"/>
                </a:solidFill>
                <a:latin typeface="Courier New" panose="02070309020205020404" pitchFamily="49" charset="0"/>
              </a:rPr>
              <a:t>write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pt-BR" dirty="0">
                <a:solidFill>
                  <a:srgbClr val="448C27"/>
                </a:solidFill>
                <a:latin typeface="Courier New" panose="02070309020205020404" pitchFamily="49" charset="0"/>
              </a:rPr>
              <a:t>&lt;h1 id=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pt-BR" dirty="0">
                <a:solidFill>
                  <a:srgbClr val="448C27"/>
                </a:solidFill>
                <a:latin typeface="Courier New" panose="02070309020205020404" pitchFamily="49" charset="0"/>
              </a:rPr>
              <a:t>cím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pt-BR" dirty="0">
                <a:solidFill>
                  <a:srgbClr val="448C27"/>
                </a:solidFill>
                <a:latin typeface="Courier New" panose="02070309020205020404" pitchFamily="49" charset="0"/>
              </a:rPr>
              <a:t>&gt;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pt-BR" dirty="0">
                <a:solidFill>
                  <a:srgbClr val="777777"/>
                </a:solidFill>
                <a:latin typeface="Courier New" panose="02070309020205020404" pitchFamily="49" charset="0"/>
              </a:rPr>
              <a:t>;</a:t>
            </a:r>
            <a:endParaRPr lang="pt-BR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pt-BR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pt-BR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4"/>
            <a:endParaRPr lang="hu-HU" dirty="0"/>
          </a:p>
          <a:p>
            <a:pPr lvl="4"/>
            <a:endParaRPr lang="hu-HU" dirty="0"/>
          </a:p>
          <a:p>
            <a:pPr lvl="4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események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esemény-alapú ("</a:t>
            </a:r>
            <a:r>
              <a:rPr lang="hu-HU" dirty="0" err="1"/>
              <a:t>event-based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oldal betöltődött (</a:t>
            </a:r>
            <a:r>
              <a:rPr lang="hu-HU" dirty="0" err="1"/>
              <a:t>onload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űrlapot elküldték (</a:t>
            </a:r>
            <a:r>
              <a:rPr lang="hu-HU" dirty="0" err="1"/>
              <a:t>onsubmit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linkre kattintottak (</a:t>
            </a:r>
            <a:r>
              <a:rPr lang="hu-HU" dirty="0" err="1"/>
              <a:t>onclick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képre mutattak (</a:t>
            </a:r>
            <a:r>
              <a:rPr lang="hu-HU" dirty="0" err="1"/>
              <a:t>onmouseover</a:t>
            </a:r>
            <a:r>
              <a:rPr lang="hu-HU" dirty="0"/>
              <a:t>)</a:t>
            </a:r>
          </a:p>
          <a:p>
            <a:r>
              <a:rPr lang="hu-HU" dirty="0"/>
              <a:t>bár a JavaScript sokféleképpen használható, a leggyakrabban</a:t>
            </a:r>
          </a:p>
          <a:p>
            <a:pPr lvl="1"/>
            <a:r>
              <a:rPr lang="hu-HU" dirty="0"/>
              <a:t>figyeljük az eseményeket</a:t>
            </a:r>
          </a:p>
          <a:p>
            <a:pPr lvl="1"/>
            <a:r>
              <a:rPr lang="hu-HU" dirty="0"/>
              <a:t>ha valami fontos esemény történik</a:t>
            </a:r>
          </a:p>
          <a:p>
            <a:pPr lvl="1"/>
            <a:r>
              <a:rPr lang="hu-HU" dirty="0"/>
              <a:t>akkor meghívunk egy álalunk előre elkészített függvényt ("eseménykezelés")</a:t>
            </a:r>
          </a:p>
          <a:p>
            <a:pPr lvl="1"/>
            <a:r>
              <a:rPr lang="hu-HU" dirty="0"/>
              <a:t>ez a függvény valahogy reagál az eseményre</a:t>
            </a:r>
          </a:p>
          <a:p>
            <a:pPr lvl="1"/>
            <a:r>
              <a:rPr lang="hu-HU" dirty="0"/>
              <a:t>leggyakrabban az oldalon módosít valamit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4867" y="174172"/>
            <a:ext cx="5556739" cy="29731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524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JavaScript – események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legfontosabb események:</a:t>
            </a:r>
          </a:p>
          <a:p>
            <a:pPr lvl="1"/>
            <a:r>
              <a:rPr lang="hu-HU" dirty="0" err="1"/>
              <a:t>onload</a:t>
            </a:r>
            <a:r>
              <a:rPr lang="hu-HU" dirty="0"/>
              <a:t>: betöltődött (pl. az oldal)</a:t>
            </a:r>
          </a:p>
          <a:p>
            <a:pPr lvl="1"/>
            <a:r>
              <a:rPr lang="en-US" dirty="0"/>
              <a:t>on</a:t>
            </a:r>
            <a:r>
              <a:rPr lang="hu-HU" dirty="0"/>
              <a:t>a</a:t>
            </a:r>
            <a:r>
              <a:rPr lang="en-US" dirty="0" err="1"/>
              <a:t>bort</a:t>
            </a:r>
            <a:r>
              <a:rPr lang="hu-HU" dirty="0"/>
              <a:t>: megszakítja az oldal betöltését</a:t>
            </a:r>
          </a:p>
          <a:p>
            <a:pPr lvl="1"/>
            <a:r>
              <a:rPr lang="en-US" dirty="0"/>
              <a:t>on</a:t>
            </a:r>
            <a:r>
              <a:rPr lang="hu-HU" dirty="0"/>
              <a:t>c</a:t>
            </a:r>
            <a:r>
              <a:rPr lang="en-US" dirty="0"/>
              <a:t>lick</a:t>
            </a:r>
            <a:r>
              <a:rPr lang="hu-HU" dirty="0"/>
              <a:t>, </a:t>
            </a:r>
            <a:r>
              <a:rPr lang="hu-HU" dirty="0" err="1"/>
              <a:t>ondblclick</a:t>
            </a:r>
            <a:r>
              <a:rPr lang="hu-HU" dirty="0"/>
              <a:t>: rákattint egyszer vagy duplán</a:t>
            </a:r>
          </a:p>
          <a:p>
            <a:pPr lvl="1"/>
            <a:r>
              <a:rPr lang="hu-HU" dirty="0" err="1"/>
              <a:t>onfocus</a:t>
            </a:r>
            <a:r>
              <a:rPr lang="hu-HU" dirty="0"/>
              <a:t>, </a:t>
            </a:r>
            <a:r>
              <a:rPr lang="hu-HU" dirty="0" err="1"/>
              <a:t>onblur</a:t>
            </a:r>
            <a:r>
              <a:rPr lang="hu-HU" dirty="0"/>
              <a:t>: előtérbe hozza (pl. az ablakot) vagy elveszíti a fókuszt</a:t>
            </a:r>
          </a:p>
          <a:p>
            <a:pPr lvl="1"/>
            <a:r>
              <a:rPr lang="en-US" dirty="0"/>
              <a:t>on</a:t>
            </a:r>
            <a:r>
              <a:rPr lang="hu-HU" dirty="0"/>
              <a:t>m</a:t>
            </a:r>
            <a:r>
              <a:rPr lang="en-US" dirty="0" err="1"/>
              <a:t>ouse</a:t>
            </a:r>
            <a:r>
              <a:rPr lang="hu-HU" dirty="0"/>
              <a:t>d</a:t>
            </a:r>
            <a:r>
              <a:rPr lang="en-US" dirty="0"/>
              <a:t>own</a:t>
            </a:r>
            <a:r>
              <a:rPr lang="hu-HU" dirty="0"/>
              <a:t>, </a:t>
            </a:r>
            <a:r>
              <a:rPr lang="hu-HU" dirty="0" err="1"/>
              <a:t>onmouseup</a:t>
            </a:r>
            <a:r>
              <a:rPr lang="hu-HU" dirty="0"/>
              <a:t>: megnyomja vagy felengedi az egeret,</a:t>
            </a:r>
            <a:endParaRPr lang="en-US" dirty="0"/>
          </a:p>
          <a:p>
            <a:pPr lvl="1"/>
            <a:r>
              <a:rPr lang="en-US" dirty="0"/>
              <a:t>on</a:t>
            </a:r>
            <a:r>
              <a:rPr lang="hu-HU" dirty="0"/>
              <a:t>m</a:t>
            </a:r>
            <a:r>
              <a:rPr lang="en-US" dirty="0" err="1"/>
              <a:t>ouse</a:t>
            </a:r>
            <a:r>
              <a:rPr lang="hu-HU" dirty="0"/>
              <a:t>o</a:t>
            </a:r>
            <a:r>
              <a:rPr lang="en-US" dirty="0" err="1"/>
              <a:t>ver</a:t>
            </a:r>
            <a:r>
              <a:rPr lang="hu-HU" dirty="0"/>
              <a:t>, </a:t>
            </a:r>
            <a:r>
              <a:rPr lang="hu-HU" dirty="0" err="1"/>
              <a:t>onmouseout</a:t>
            </a:r>
            <a:r>
              <a:rPr lang="hu-HU" dirty="0"/>
              <a:t>: fölé viszi vagy elmozdítja fölüle az egérmutatót</a:t>
            </a:r>
            <a:endParaRPr lang="en-US" dirty="0"/>
          </a:p>
          <a:p>
            <a:pPr lvl="1"/>
            <a:r>
              <a:rPr lang="en-US" dirty="0"/>
              <a:t>on</a:t>
            </a:r>
            <a:r>
              <a:rPr lang="hu-HU" dirty="0" err="1"/>
              <a:t>change</a:t>
            </a:r>
            <a:r>
              <a:rPr lang="hu-HU" dirty="0"/>
              <a:t>: módosítja a tartalmát (pl. rádiógombot kiválaszt, szövegmezőbe gépel)</a:t>
            </a:r>
            <a:endParaRPr lang="en-US" dirty="0"/>
          </a:p>
          <a:p>
            <a:pPr lvl="1"/>
            <a:r>
              <a:rPr lang="en-US" dirty="0"/>
              <a:t>on</a:t>
            </a:r>
            <a:r>
              <a:rPr lang="hu-HU" dirty="0"/>
              <a:t>s</a:t>
            </a:r>
            <a:r>
              <a:rPr lang="en-US" dirty="0" err="1"/>
              <a:t>ubmit</a:t>
            </a:r>
            <a:r>
              <a:rPr lang="hu-HU" dirty="0"/>
              <a:t>, </a:t>
            </a:r>
            <a:r>
              <a:rPr lang="hu-HU" dirty="0" err="1"/>
              <a:t>onreset</a:t>
            </a:r>
            <a:r>
              <a:rPr lang="hu-HU" dirty="0"/>
              <a:t>: elküldi vagy visszaállítja az űrlapot</a:t>
            </a:r>
          </a:p>
          <a:p>
            <a:pPr lvl="1"/>
            <a:r>
              <a:rPr lang="hu-HU" dirty="0" err="1"/>
              <a:t>onkeypress</a:t>
            </a:r>
            <a:r>
              <a:rPr lang="hu-HU" dirty="0"/>
              <a:t>: billentyűt megnyomott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15:56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927" y="121403"/>
            <a:ext cx="4738791" cy="23130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952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7377</TotalTime>
  <Words>4481</Words>
  <Application>Microsoft Office PowerPoint</Application>
  <PresentationFormat>Szélesvásznú</PresentationFormat>
  <Paragraphs>720</Paragraphs>
  <Slides>60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60</vt:i4>
      </vt:variant>
    </vt:vector>
  </HeadingPairs>
  <TitlesOfParts>
    <vt:vector size="65" baseType="lpstr">
      <vt:lpstr>Arial</vt:lpstr>
      <vt:lpstr>Arial Narrow</vt:lpstr>
      <vt:lpstr>Calibri</vt:lpstr>
      <vt:lpstr>Courier New</vt:lpstr>
      <vt:lpstr>Office-téma</vt:lpstr>
      <vt:lpstr>Szkriptírás weblapokhoz</vt:lpstr>
      <vt:lpstr>JavaScript – jellemzők</vt:lpstr>
      <vt:lpstr>JavaScript – jellemzők</vt:lpstr>
      <vt:lpstr>JavaScript – összehasonlítás más nyelvekkel</vt:lpstr>
      <vt:lpstr>JavaScript – összehasonlítás más nyelvekkel</vt:lpstr>
      <vt:lpstr>JavaScript – alapok</vt:lpstr>
      <vt:lpstr>JavaScript – alapok</vt:lpstr>
      <vt:lpstr>JavaScript – események</vt:lpstr>
      <vt:lpstr>JavaScript – események</vt:lpstr>
      <vt:lpstr>JavaScript – események</vt:lpstr>
      <vt:lpstr>Kód elhelyezése</vt:lpstr>
      <vt:lpstr>Kód elhelyezése</vt:lpstr>
      <vt:lpstr>Kód elhelyezése</vt:lpstr>
      <vt:lpstr>Kód elhelyezése</vt:lpstr>
      <vt:lpstr>Kód elhelyezése</vt:lpstr>
      <vt:lpstr>1. feladat (közös) – kód elhelyezése</vt:lpstr>
      <vt:lpstr>2. feladat (egyéni) – kód elhelyezése</vt:lpstr>
      <vt:lpstr>Objektumorientált megközelítés</vt:lpstr>
      <vt:lpstr>Objektumorientált megközelítés</vt:lpstr>
      <vt:lpstr>Objektumorientált megközelítés</vt:lpstr>
      <vt:lpstr>Objektumorientált megközelítés</vt:lpstr>
      <vt:lpstr>Objektumorientált megközelítés</vt:lpstr>
      <vt:lpstr>Objektumorientált megközelítés</vt:lpstr>
      <vt:lpstr>Elemek elérése</vt:lpstr>
      <vt:lpstr>Elemek elérése</vt:lpstr>
      <vt:lpstr>Elemek elérése</vt:lpstr>
      <vt:lpstr>Elemek tömbje</vt:lpstr>
      <vt:lpstr>Attribútumok elérése</vt:lpstr>
      <vt:lpstr>Attribútumok elérése</vt:lpstr>
      <vt:lpstr>Attribútumok elérése</vt:lpstr>
      <vt:lpstr>3. feladat (közös) – elemek és attribútumok elérése</vt:lpstr>
      <vt:lpstr>4. feladat (egyéni) – elemek és attribútumok elérése</vt:lpstr>
      <vt:lpstr>Elem elérése a neve alapján</vt:lpstr>
      <vt:lpstr>Elem tartalmának elérése</vt:lpstr>
      <vt:lpstr>Elem kiválasztásának lekérdezése/módosítása</vt:lpstr>
      <vt:lpstr>Elem stílusának elérése</vt:lpstr>
      <vt:lpstr>Elem stílusának elérése</vt:lpstr>
      <vt:lpstr>Változók és műveletek</vt:lpstr>
      <vt:lpstr>Változók és műveletek</vt:lpstr>
      <vt:lpstr>Változók és műveletek</vt:lpstr>
      <vt:lpstr>Változók és műveletek</vt:lpstr>
      <vt:lpstr>Változók és műveletek</vt:lpstr>
      <vt:lpstr>Változók és műveletek</vt:lpstr>
      <vt:lpstr>Változók és műveletek</vt:lpstr>
      <vt:lpstr>Megerősítés kérése a felhasználótól</vt:lpstr>
      <vt:lpstr>Elágazások</vt:lpstr>
      <vt:lpstr>Elágazások</vt:lpstr>
      <vt:lpstr>Elágazások</vt:lpstr>
      <vt:lpstr>Elágazások</vt:lpstr>
      <vt:lpstr>Függvények</vt:lpstr>
      <vt:lpstr>Függvények</vt:lpstr>
      <vt:lpstr>Függvények</vt:lpstr>
      <vt:lpstr>Függvények</vt:lpstr>
      <vt:lpstr>A this kulcsszó</vt:lpstr>
      <vt:lpstr>A this kulcsszó</vt:lpstr>
      <vt:lpstr>Függvények és az eseménykezelés</vt:lpstr>
      <vt:lpstr>Függvények és az eseménykezelés</vt:lpstr>
      <vt:lpstr>5. feladat (közös) – stílusok, változók, elágazások, függvények</vt:lpstr>
      <vt:lpstr>6. feladat (egyéni) – stílusok, változók, elágazások, függvények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265</cp:revision>
  <dcterms:created xsi:type="dcterms:W3CDTF">2021-09-14T06:27:21Z</dcterms:created>
  <dcterms:modified xsi:type="dcterms:W3CDTF">2023-10-04T15:39:37Z</dcterms:modified>
</cp:coreProperties>
</file>